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50"/>
  </p:notesMasterIdLst>
  <p:sldIdLst>
    <p:sldId id="265" r:id="rId3"/>
    <p:sldId id="353" r:id="rId4"/>
    <p:sldId id="351" r:id="rId5"/>
    <p:sldId id="383" r:id="rId6"/>
    <p:sldId id="384" r:id="rId7"/>
    <p:sldId id="350" r:id="rId8"/>
    <p:sldId id="354" r:id="rId9"/>
    <p:sldId id="414" r:id="rId10"/>
    <p:sldId id="415" r:id="rId11"/>
    <p:sldId id="357" r:id="rId12"/>
    <p:sldId id="302" r:id="rId13"/>
    <p:sldId id="435" r:id="rId14"/>
    <p:sldId id="436" r:id="rId15"/>
    <p:sldId id="397" r:id="rId16"/>
    <p:sldId id="399" r:id="rId17"/>
    <p:sldId id="375" r:id="rId18"/>
    <p:sldId id="378" r:id="rId19"/>
    <p:sldId id="379" r:id="rId20"/>
    <p:sldId id="359" r:id="rId21"/>
    <p:sldId id="433" r:id="rId22"/>
    <p:sldId id="308" r:id="rId23"/>
    <p:sldId id="423" r:id="rId24"/>
    <p:sldId id="292" r:id="rId25"/>
    <p:sldId id="382" r:id="rId26"/>
    <p:sldId id="386" r:id="rId27"/>
    <p:sldId id="439" r:id="rId28"/>
    <p:sldId id="440" r:id="rId29"/>
    <p:sldId id="451" r:id="rId30"/>
    <p:sldId id="441" r:id="rId31"/>
    <p:sldId id="457" r:id="rId32"/>
    <p:sldId id="449" r:id="rId33"/>
    <p:sldId id="442" r:id="rId34"/>
    <p:sldId id="459" r:id="rId35"/>
    <p:sldId id="460" r:id="rId36"/>
    <p:sldId id="443" r:id="rId37"/>
    <p:sldId id="444" r:id="rId38"/>
    <p:sldId id="446" r:id="rId39"/>
    <p:sldId id="447" r:id="rId40"/>
    <p:sldId id="445" r:id="rId41"/>
    <p:sldId id="461" r:id="rId42"/>
    <p:sldId id="462" r:id="rId43"/>
    <p:sldId id="458" r:id="rId44"/>
    <p:sldId id="452" r:id="rId45"/>
    <p:sldId id="453" r:id="rId46"/>
    <p:sldId id="465" r:id="rId47"/>
    <p:sldId id="455" r:id="rId48"/>
    <p:sldId id="456" r:id="rId4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FC5"/>
    <a:srgbClr val="FFFFFF"/>
    <a:srgbClr val="509A36"/>
    <a:srgbClr val="15A03C"/>
    <a:srgbClr val="690E03"/>
    <a:srgbClr val="D84D26"/>
    <a:srgbClr val="E08019"/>
    <a:srgbClr val="569C4F"/>
    <a:srgbClr val="6484DA"/>
    <a:srgbClr val="C47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02"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DF07A-79BF-4599-84A0-6EDAEECA04E6}" type="doc">
      <dgm:prSet loTypeId="urn:microsoft.com/office/officeart/2016/7/layout/LinearBlockProcessNumbered" loCatId="process" qsTypeId="urn:microsoft.com/office/officeart/2005/8/quickstyle/simple1" qsCatId="simple" csTypeId="urn:microsoft.com/office/officeart/2005/8/colors/colorful4" csCatId="colorful" phldr="1"/>
      <dgm:spPr/>
      <dgm:t>
        <a:bodyPr/>
        <a:lstStyle/>
        <a:p>
          <a:endParaRPr lang="en-US"/>
        </a:p>
      </dgm:t>
    </dgm:pt>
    <dgm:pt modelId="{AF11A4CF-DCC2-4520-BFE5-F929C81759A9}">
      <dgm:prSet custT="1"/>
      <dgm:spPr/>
      <dgm:t>
        <a:bodyPr/>
        <a:lstStyle/>
        <a:p>
          <a:pPr algn="l"/>
          <a:r>
            <a:rPr lang="es-ES" sz="2400" b="1" dirty="0"/>
            <a:t>Definir el Marco del Problema</a:t>
          </a:r>
        </a:p>
        <a:p>
          <a:pPr algn="l"/>
          <a:r>
            <a:rPr lang="en-US" sz="2000" dirty="0" err="1"/>
            <a:t>Asegurar</a:t>
          </a:r>
          <a:r>
            <a:rPr lang="en-US" sz="2000" dirty="0"/>
            <a:t> </a:t>
          </a:r>
          <a:r>
            <a:rPr lang="en-US" sz="2000" dirty="0" err="1"/>
            <a:t>que</a:t>
          </a:r>
          <a:r>
            <a:rPr lang="en-US" sz="2000" dirty="0"/>
            <a:t> </a:t>
          </a:r>
          <a:r>
            <a:rPr lang="en-US" sz="2000" dirty="0" err="1"/>
            <a:t>identificamos</a:t>
          </a:r>
          <a:r>
            <a:rPr lang="en-US" sz="2000" dirty="0"/>
            <a:t> el </a:t>
          </a:r>
          <a:r>
            <a:rPr lang="en-US" sz="2000" dirty="0" err="1"/>
            <a:t>problema</a:t>
          </a:r>
          <a:r>
            <a:rPr lang="en-US" sz="2000" dirty="0"/>
            <a:t> </a:t>
          </a:r>
          <a:r>
            <a:rPr lang="en-US" sz="2000" dirty="0" err="1"/>
            <a:t>correcto</a:t>
          </a:r>
          <a:endParaRPr lang="en-US" sz="2000" dirty="0"/>
        </a:p>
      </dgm:t>
    </dgm:pt>
    <dgm:pt modelId="{3C98C7E7-0F0A-4B9B-8484-4A947C2DE467}" type="parTrans" cxnId="{F11256F8-ED68-4781-B196-B354C2CFE2C1}">
      <dgm:prSet/>
      <dgm:spPr/>
      <dgm:t>
        <a:bodyPr/>
        <a:lstStyle/>
        <a:p>
          <a:endParaRPr lang="en-US"/>
        </a:p>
      </dgm:t>
    </dgm:pt>
    <dgm:pt modelId="{8D5C3F23-B441-456F-9CFC-4CCEA20EC027}" type="sibTrans" cxnId="{F11256F8-ED68-4781-B196-B354C2CFE2C1}">
      <dgm:prSet phldrT="01" phldr="0"/>
      <dgm:spPr/>
      <dgm:t>
        <a:bodyPr/>
        <a:lstStyle/>
        <a:p>
          <a:r>
            <a:rPr lang="en-US"/>
            <a:t>01</a:t>
          </a:r>
          <a:endParaRPr lang="en-US" dirty="0"/>
        </a:p>
      </dgm:t>
    </dgm:pt>
    <dgm:pt modelId="{E2371E9A-E267-4FED-BED5-FE8E4C636AD1}">
      <dgm:prSet custT="1"/>
      <dgm:spPr/>
      <dgm:t>
        <a:bodyPr/>
        <a:lstStyle/>
        <a:p>
          <a:r>
            <a:rPr lang="en-US" sz="2400" b="1" dirty="0" err="1" smtClean="0"/>
            <a:t>Investigar</a:t>
          </a:r>
          <a:r>
            <a:rPr lang="en-US" sz="2400" b="1" dirty="0" smtClean="0"/>
            <a:t> </a:t>
          </a:r>
          <a:r>
            <a:rPr lang="en-US" sz="2400" b="1" dirty="0" err="1"/>
            <a:t>desde</a:t>
          </a:r>
          <a:r>
            <a:rPr lang="en-US" sz="2400" b="1" dirty="0"/>
            <a:t> la </a:t>
          </a:r>
          <a:r>
            <a:rPr lang="en-US" sz="2400" b="1" dirty="0" err="1"/>
            <a:t>Empatía</a:t>
          </a:r>
          <a:endParaRPr lang="en-US" sz="2400" b="1" dirty="0"/>
        </a:p>
        <a:p>
          <a:r>
            <a:rPr lang="en-US" sz="2000" b="0" dirty="0" err="1"/>
            <a:t>Entender</a:t>
          </a:r>
          <a:r>
            <a:rPr lang="en-US" sz="2000" b="0" dirty="0"/>
            <a:t> </a:t>
          </a:r>
          <a:r>
            <a:rPr lang="en-US" sz="2000" b="0" dirty="0" err="1"/>
            <a:t>las</a:t>
          </a:r>
          <a:r>
            <a:rPr lang="en-US" sz="2000" b="0" dirty="0"/>
            <a:t> </a:t>
          </a:r>
          <a:r>
            <a:rPr lang="en-US" sz="2000" b="0" dirty="0" err="1"/>
            <a:t>necesidades</a:t>
          </a:r>
          <a:r>
            <a:rPr lang="en-US" sz="2000" b="0" dirty="0"/>
            <a:t> de los </a:t>
          </a:r>
          <a:r>
            <a:rPr lang="en-US" sz="2000" b="0" dirty="0" err="1"/>
            <a:t>beneficiarios</a:t>
          </a:r>
          <a:endParaRPr lang="en-US" sz="2000" b="0" dirty="0"/>
        </a:p>
      </dgm:t>
    </dgm:pt>
    <dgm:pt modelId="{96D9F75E-45D0-4BFD-B451-4F20F31B28D0}" type="parTrans" cxnId="{598B7CF9-9009-4A0F-9F2D-33D49617C2A5}">
      <dgm:prSet/>
      <dgm:spPr/>
      <dgm:t>
        <a:bodyPr/>
        <a:lstStyle/>
        <a:p>
          <a:endParaRPr lang="en-US"/>
        </a:p>
      </dgm:t>
    </dgm:pt>
    <dgm:pt modelId="{B0ABD245-9A0C-40E4-A88B-E6F407EB1601}" type="sibTrans" cxnId="{598B7CF9-9009-4A0F-9F2D-33D49617C2A5}">
      <dgm:prSet phldrT="02" phldr="0"/>
      <dgm:spPr/>
      <dgm:t>
        <a:bodyPr/>
        <a:lstStyle/>
        <a:p>
          <a:r>
            <a:rPr lang="en-US" dirty="0"/>
            <a:t>02</a:t>
          </a:r>
        </a:p>
      </dgm:t>
    </dgm:pt>
    <dgm:pt modelId="{CAF9D907-61F6-4848-B59F-AA82B0363B02}">
      <dgm:prSet custT="1"/>
      <dgm:spPr>
        <a:solidFill>
          <a:srgbClr val="00B0F0"/>
        </a:solidFill>
      </dgm:spPr>
      <dgm:t>
        <a:bodyPr/>
        <a:lstStyle/>
        <a:p>
          <a:pPr>
            <a:spcAft>
              <a:spcPts val="0"/>
            </a:spcAft>
          </a:pPr>
          <a:r>
            <a:rPr lang="es-ES" sz="2400" b="1" dirty="0" smtClean="0"/>
            <a:t>Re-Definir el Reto </a:t>
          </a:r>
          <a:r>
            <a:rPr lang="es-ES" sz="2400" b="1" dirty="0"/>
            <a:t>de Innovación</a:t>
          </a:r>
        </a:p>
        <a:p>
          <a:pPr>
            <a:spcAft>
              <a:spcPts val="0"/>
            </a:spcAft>
          </a:pPr>
          <a:r>
            <a:rPr lang="en-US" sz="2000" dirty="0" err="1"/>
            <a:t>Convertir</a:t>
          </a:r>
          <a:r>
            <a:rPr lang="en-US" sz="2000" dirty="0"/>
            <a:t> </a:t>
          </a:r>
          <a:r>
            <a:rPr lang="en-US" sz="2000" dirty="0" err="1"/>
            <a:t>datos</a:t>
          </a:r>
          <a:r>
            <a:rPr lang="en-US" sz="2000" dirty="0"/>
            <a:t> en </a:t>
          </a:r>
          <a:r>
            <a:rPr lang="en-US" sz="2000" dirty="0" err="1"/>
            <a:t>oportunidades</a:t>
          </a:r>
          <a:r>
            <a:rPr lang="en-US" sz="2000" dirty="0"/>
            <a:t> de </a:t>
          </a:r>
          <a:r>
            <a:rPr lang="en-US" sz="2000" dirty="0" err="1"/>
            <a:t>innovación</a:t>
          </a:r>
          <a:endParaRPr lang="en-US" sz="2000" dirty="0"/>
        </a:p>
      </dgm:t>
    </dgm:pt>
    <dgm:pt modelId="{AB644B8A-CF21-4920-A85D-65C8D627E882}" type="parTrans" cxnId="{94890B4B-C839-4D0B-8469-C772FC54D3DC}">
      <dgm:prSet/>
      <dgm:spPr/>
      <dgm:t>
        <a:bodyPr/>
        <a:lstStyle/>
        <a:p>
          <a:endParaRPr lang="en-US"/>
        </a:p>
      </dgm:t>
    </dgm:pt>
    <dgm:pt modelId="{05476CED-BDFF-486D-97E4-3BE37C266C35}" type="sibTrans" cxnId="{94890B4B-C839-4D0B-8469-C772FC54D3DC}">
      <dgm:prSet phldrT="03" phldr="0"/>
      <dgm:spPr/>
      <dgm:t>
        <a:bodyPr/>
        <a:lstStyle/>
        <a:p>
          <a:r>
            <a:rPr lang="en-US"/>
            <a:t>03</a:t>
          </a:r>
        </a:p>
      </dgm:t>
    </dgm:pt>
    <dgm:pt modelId="{E89AF44B-47DC-4B32-88D6-2697C04EBB4D}" type="pres">
      <dgm:prSet presAssocID="{FFBDF07A-79BF-4599-84A0-6EDAEECA04E6}" presName="Name0" presStyleCnt="0">
        <dgm:presLayoutVars>
          <dgm:animLvl val="lvl"/>
          <dgm:resizeHandles val="exact"/>
        </dgm:presLayoutVars>
      </dgm:prSet>
      <dgm:spPr/>
      <dgm:t>
        <a:bodyPr/>
        <a:lstStyle/>
        <a:p>
          <a:endParaRPr lang="es-ES"/>
        </a:p>
      </dgm:t>
    </dgm:pt>
    <dgm:pt modelId="{44423F84-C842-4CFF-BC32-728D8B58B233}" type="pres">
      <dgm:prSet presAssocID="{AF11A4CF-DCC2-4520-BFE5-F929C81759A9}" presName="compositeNode" presStyleCnt="0">
        <dgm:presLayoutVars>
          <dgm:bulletEnabled val="1"/>
        </dgm:presLayoutVars>
      </dgm:prSet>
      <dgm:spPr/>
    </dgm:pt>
    <dgm:pt modelId="{1037BA5A-A9BB-4602-A9BD-6258B997749C}" type="pres">
      <dgm:prSet presAssocID="{AF11A4CF-DCC2-4520-BFE5-F929C81759A9}" presName="bgRect" presStyleLbl="alignNode1" presStyleIdx="0" presStyleCnt="3" custScaleY="117581" custLinFactNeighborX="-25" custLinFactNeighborY="-12522"/>
      <dgm:spPr/>
      <dgm:t>
        <a:bodyPr/>
        <a:lstStyle/>
        <a:p>
          <a:endParaRPr lang="es-ES"/>
        </a:p>
      </dgm:t>
    </dgm:pt>
    <dgm:pt modelId="{C03A63C1-9D77-492F-B0A3-DBA86C8F2B95}" type="pres">
      <dgm:prSet presAssocID="{8D5C3F23-B441-456F-9CFC-4CCEA20EC027}" presName="sibTransNodeRect" presStyleLbl="alignNode1" presStyleIdx="0" presStyleCnt="3">
        <dgm:presLayoutVars>
          <dgm:chMax val="0"/>
          <dgm:bulletEnabled val="1"/>
        </dgm:presLayoutVars>
      </dgm:prSet>
      <dgm:spPr/>
      <dgm:t>
        <a:bodyPr/>
        <a:lstStyle/>
        <a:p>
          <a:endParaRPr lang="es-ES"/>
        </a:p>
      </dgm:t>
    </dgm:pt>
    <dgm:pt modelId="{DBAC0432-40C3-4DB7-84FA-E1E5F4E97253}" type="pres">
      <dgm:prSet presAssocID="{AF11A4CF-DCC2-4520-BFE5-F929C81759A9}" presName="nodeRect" presStyleLbl="alignNode1" presStyleIdx="0" presStyleCnt="3">
        <dgm:presLayoutVars>
          <dgm:bulletEnabled val="1"/>
        </dgm:presLayoutVars>
      </dgm:prSet>
      <dgm:spPr/>
      <dgm:t>
        <a:bodyPr/>
        <a:lstStyle/>
        <a:p>
          <a:endParaRPr lang="es-ES"/>
        </a:p>
      </dgm:t>
    </dgm:pt>
    <dgm:pt modelId="{55662B30-8E59-406E-9B16-446CB4BA91CE}" type="pres">
      <dgm:prSet presAssocID="{8D5C3F23-B441-456F-9CFC-4CCEA20EC027}" presName="sibTrans" presStyleCnt="0"/>
      <dgm:spPr/>
    </dgm:pt>
    <dgm:pt modelId="{BBDF4428-97AD-4182-B6B6-033CAAAF7FC5}" type="pres">
      <dgm:prSet presAssocID="{E2371E9A-E267-4FED-BED5-FE8E4C636AD1}" presName="compositeNode" presStyleCnt="0">
        <dgm:presLayoutVars>
          <dgm:bulletEnabled val="1"/>
        </dgm:presLayoutVars>
      </dgm:prSet>
      <dgm:spPr/>
    </dgm:pt>
    <dgm:pt modelId="{13F1BD04-2311-4A82-B0B3-2CB514347100}" type="pres">
      <dgm:prSet presAssocID="{E2371E9A-E267-4FED-BED5-FE8E4C636AD1}" presName="bgRect" presStyleLbl="alignNode1" presStyleIdx="1" presStyleCnt="3" custScaleY="117581" custLinFactNeighborX="-343" custLinFactNeighborY="-4571"/>
      <dgm:spPr/>
      <dgm:t>
        <a:bodyPr/>
        <a:lstStyle/>
        <a:p>
          <a:endParaRPr lang="es-ES"/>
        </a:p>
      </dgm:t>
    </dgm:pt>
    <dgm:pt modelId="{3E75675F-6FCA-44F1-819D-D993C349C0C6}" type="pres">
      <dgm:prSet presAssocID="{B0ABD245-9A0C-40E4-A88B-E6F407EB1601}" presName="sibTransNodeRect" presStyleLbl="alignNode1" presStyleIdx="1" presStyleCnt="3">
        <dgm:presLayoutVars>
          <dgm:chMax val="0"/>
          <dgm:bulletEnabled val="1"/>
        </dgm:presLayoutVars>
      </dgm:prSet>
      <dgm:spPr/>
      <dgm:t>
        <a:bodyPr/>
        <a:lstStyle/>
        <a:p>
          <a:endParaRPr lang="es-ES"/>
        </a:p>
      </dgm:t>
    </dgm:pt>
    <dgm:pt modelId="{EE8A45D9-693F-4EDB-9355-4C3950319F89}" type="pres">
      <dgm:prSet presAssocID="{E2371E9A-E267-4FED-BED5-FE8E4C636AD1}" presName="nodeRect" presStyleLbl="alignNode1" presStyleIdx="1" presStyleCnt="3">
        <dgm:presLayoutVars>
          <dgm:bulletEnabled val="1"/>
        </dgm:presLayoutVars>
      </dgm:prSet>
      <dgm:spPr/>
      <dgm:t>
        <a:bodyPr/>
        <a:lstStyle/>
        <a:p>
          <a:endParaRPr lang="es-ES"/>
        </a:p>
      </dgm:t>
    </dgm:pt>
    <dgm:pt modelId="{890623A3-FEA0-4705-A0EC-CF56696FD8DA}" type="pres">
      <dgm:prSet presAssocID="{B0ABD245-9A0C-40E4-A88B-E6F407EB1601}" presName="sibTrans" presStyleCnt="0"/>
      <dgm:spPr/>
    </dgm:pt>
    <dgm:pt modelId="{891C3E9C-BCAE-4465-9550-24F0EBE9E039}" type="pres">
      <dgm:prSet presAssocID="{CAF9D907-61F6-4848-B59F-AA82B0363B02}" presName="compositeNode" presStyleCnt="0">
        <dgm:presLayoutVars>
          <dgm:bulletEnabled val="1"/>
        </dgm:presLayoutVars>
      </dgm:prSet>
      <dgm:spPr/>
    </dgm:pt>
    <dgm:pt modelId="{2FE6A766-279F-438C-BE2F-ECE1F56FF380}" type="pres">
      <dgm:prSet presAssocID="{CAF9D907-61F6-4848-B59F-AA82B0363B02}" presName="bgRect" presStyleLbl="alignNode1" presStyleIdx="2" presStyleCnt="3" custScaleY="117581" custLinFactNeighborX="-1689" custLinFactNeighborY="-4568"/>
      <dgm:spPr/>
      <dgm:t>
        <a:bodyPr/>
        <a:lstStyle/>
        <a:p>
          <a:endParaRPr lang="es-ES"/>
        </a:p>
      </dgm:t>
    </dgm:pt>
    <dgm:pt modelId="{085125BB-AF94-4F83-968E-D73B30433746}" type="pres">
      <dgm:prSet presAssocID="{05476CED-BDFF-486D-97E4-3BE37C266C35}" presName="sibTransNodeRect" presStyleLbl="alignNode1" presStyleIdx="2" presStyleCnt="3">
        <dgm:presLayoutVars>
          <dgm:chMax val="0"/>
          <dgm:bulletEnabled val="1"/>
        </dgm:presLayoutVars>
      </dgm:prSet>
      <dgm:spPr/>
      <dgm:t>
        <a:bodyPr/>
        <a:lstStyle/>
        <a:p>
          <a:endParaRPr lang="es-ES"/>
        </a:p>
      </dgm:t>
    </dgm:pt>
    <dgm:pt modelId="{3AD03311-1C74-4806-96E7-85F5249E802C}" type="pres">
      <dgm:prSet presAssocID="{CAF9D907-61F6-4848-B59F-AA82B0363B02}" presName="nodeRect" presStyleLbl="alignNode1" presStyleIdx="2" presStyleCnt="3">
        <dgm:presLayoutVars>
          <dgm:bulletEnabled val="1"/>
        </dgm:presLayoutVars>
      </dgm:prSet>
      <dgm:spPr/>
      <dgm:t>
        <a:bodyPr/>
        <a:lstStyle/>
        <a:p>
          <a:endParaRPr lang="es-ES"/>
        </a:p>
      </dgm:t>
    </dgm:pt>
  </dgm:ptLst>
  <dgm:cxnLst>
    <dgm:cxn modelId="{55B32E39-7C6A-406C-A3D7-11141FA12D96}" type="presOf" srcId="{FFBDF07A-79BF-4599-84A0-6EDAEECA04E6}" destId="{E89AF44B-47DC-4B32-88D6-2697C04EBB4D}" srcOrd="0" destOrd="0" presId="urn:microsoft.com/office/officeart/2016/7/layout/LinearBlockProcessNumbered"/>
    <dgm:cxn modelId="{598CA35D-4714-4197-B67E-3794AED542AA}" type="presOf" srcId="{CAF9D907-61F6-4848-B59F-AA82B0363B02}" destId="{3AD03311-1C74-4806-96E7-85F5249E802C}" srcOrd="1" destOrd="0" presId="urn:microsoft.com/office/officeart/2016/7/layout/LinearBlockProcessNumbered"/>
    <dgm:cxn modelId="{1D3015D9-D9B3-496E-A5B6-75F4534ADD5B}" type="presOf" srcId="{AF11A4CF-DCC2-4520-BFE5-F929C81759A9}" destId="{1037BA5A-A9BB-4602-A9BD-6258B997749C}" srcOrd="0" destOrd="0" presId="urn:microsoft.com/office/officeart/2016/7/layout/LinearBlockProcessNumbered"/>
    <dgm:cxn modelId="{2BBE4FB9-A37C-4C4B-9D1B-F556EF8066B7}" type="presOf" srcId="{E2371E9A-E267-4FED-BED5-FE8E4C636AD1}" destId="{13F1BD04-2311-4A82-B0B3-2CB514347100}" srcOrd="0" destOrd="0" presId="urn:microsoft.com/office/officeart/2016/7/layout/LinearBlockProcessNumbered"/>
    <dgm:cxn modelId="{598B7CF9-9009-4A0F-9F2D-33D49617C2A5}" srcId="{FFBDF07A-79BF-4599-84A0-6EDAEECA04E6}" destId="{E2371E9A-E267-4FED-BED5-FE8E4C636AD1}" srcOrd="1" destOrd="0" parTransId="{96D9F75E-45D0-4BFD-B451-4F20F31B28D0}" sibTransId="{B0ABD245-9A0C-40E4-A88B-E6F407EB1601}"/>
    <dgm:cxn modelId="{94890B4B-C839-4D0B-8469-C772FC54D3DC}" srcId="{FFBDF07A-79BF-4599-84A0-6EDAEECA04E6}" destId="{CAF9D907-61F6-4848-B59F-AA82B0363B02}" srcOrd="2" destOrd="0" parTransId="{AB644B8A-CF21-4920-A85D-65C8D627E882}" sibTransId="{05476CED-BDFF-486D-97E4-3BE37C266C35}"/>
    <dgm:cxn modelId="{C9C253CB-C47E-4972-815D-938086232CAD}" type="presOf" srcId="{B0ABD245-9A0C-40E4-A88B-E6F407EB1601}" destId="{3E75675F-6FCA-44F1-819D-D993C349C0C6}" srcOrd="0" destOrd="0" presId="urn:microsoft.com/office/officeart/2016/7/layout/LinearBlockProcessNumbered"/>
    <dgm:cxn modelId="{BEC485D0-6378-468B-8509-E423D3FA3D65}" type="presOf" srcId="{CAF9D907-61F6-4848-B59F-AA82B0363B02}" destId="{2FE6A766-279F-438C-BE2F-ECE1F56FF380}" srcOrd="0" destOrd="0" presId="urn:microsoft.com/office/officeart/2016/7/layout/LinearBlockProcessNumbered"/>
    <dgm:cxn modelId="{F336F70A-B087-45ED-8E7F-4483FBD553CD}" type="presOf" srcId="{AF11A4CF-DCC2-4520-BFE5-F929C81759A9}" destId="{DBAC0432-40C3-4DB7-84FA-E1E5F4E97253}" srcOrd="1" destOrd="0" presId="urn:microsoft.com/office/officeart/2016/7/layout/LinearBlockProcessNumbered"/>
    <dgm:cxn modelId="{F11256F8-ED68-4781-B196-B354C2CFE2C1}" srcId="{FFBDF07A-79BF-4599-84A0-6EDAEECA04E6}" destId="{AF11A4CF-DCC2-4520-BFE5-F929C81759A9}" srcOrd="0" destOrd="0" parTransId="{3C98C7E7-0F0A-4B9B-8484-4A947C2DE467}" sibTransId="{8D5C3F23-B441-456F-9CFC-4CCEA20EC027}"/>
    <dgm:cxn modelId="{C85BFE91-77C8-4669-8E7C-0CC44321AF1E}" type="presOf" srcId="{8D5C3F23-B441-456F-9CFC-4CCEA20EC027}" destId="{C03A63C1-9D77-492F-B0A3-DBA86C8F2B95}" srcOrd="0" destOrd="0" presId="urn:microsoft.com/office/officeart/2016/7/layout/LinearBlockProcessNumbered"/>
    <dgm:cxn modelId="{AC7BCEAB-C82F-44BE-B43D-FBB0723F5709}" type="presOf" srcId="{E2371E9A-E267-4FED-BED5-FE8E4C636AD1}" destId="{EE8A45D9-693F-4EDB-9355-4C3950319F89}" srcOrd="1" destOrd="0" presId="urn:microsoft.com/office/officeart/2016/7/layout/LinearBlockProcessNumbered"/>
    <dgm:cxn modelId="{7E636DB2-BACE-48BD-A7B0-2D74A5669881}" type="presOf" srcId="{05476CED-BDFF-486D-97E4-3BE37C266C35}" destId="{085125BB-AF94-4F83-968E-D73B30433746}" srcOrd="0" destOrd="0" presId="urn:microsoft.com/office/officeart/2016/7/layout/LinearBlockProcessNumbered"/>
    <dgm:cxn modelId="{EDF18301-F125-477E-AF8A-CC9FB5302934}" type="presParOf" srcId="{E89AF44B-47DC-4B32-88D6-2697C04EBB4D}" destId="{44423F84-C842-4CFF-BC32-728D8B58B233}" srcOrd="0" destOrd="0" presId="urn:microsoft.com/office/officeart/2016/7/layout/LinearBlockProcessNumbered"/>
    <dgm:cxn modelId="{AA4A0F5B-09E6-4663-B02A-2E74E718CCC4}" type="presParOf" srcId="{44423F84-C842-4CFF-BC32-728D8B58B233}" destId="{1037BA5A-A9BB-4602-A9BD-6258B997749C}" srcOrd="0" destOrd="0" presId="urn:microsoft.com/office/officeart/2016/7/layout/LinearBlockProcessNumbered"/>
    <dgm:cxn modelId="{FB6909C6-D803-4740-8FC1-50CDBDD3C0BB}" type="presParOf" srcId="{44423F84-C842-4CFF-BC32-728D8B58B233}" destId="{C03A63C1-9D77-492F-B0A3-DBA86C8F2B95}" srcOrd="1" destOrd="0" presId="urn:microsoft.com/office/officeart/2016/7/layout/LinearBlockProcessNumbered"/>
    <dgm:cxn modelId="{338EBF97-FA74-473D-8C53-6DA04F22FC9A}" type="presParOf" srcId="{44423F84-C842-4CFF-BC32-728D8B58B233}" destId="{DBAC0432-40C3-4DB7-84FA-E1E5F4E97253}" srcOrd="2" destOrd="0" presId="urn:microsoft.com/office/officeart/2016/7/layout/LinearBlockProcessNumbered"/>
    <dgm:cxn modelId="{2772D195-3D96-4C27-A62F-E529038748C8}" type="presParOf" srcId="{E89AF44B-47DC-4B32-88D6-2697C04EBB4D}" destId="{55662B30-8E59-406E-9B16-446CB4BA91CE}" srcOrd="1" destOrd="0" presId="urn:microsoft.com/office/officeart/2016/7/layout/LinearBlockProcessNumbered"/>
    <dgm:cxn modelId="{49E6DCFA-66A8-4321-9B46-EB9726A5C27D}" type="presParOf" srcId="{E89AF44B-47DC-4B32-88D6-2697C04EBB4D}" destId="{BBDF4428-97AD-4182-B6B6-033CAAAF7FC5}" srcOrd="2" destOrd="0" presId="urn:microsoft.com/office/officeart/2016/7/layout/LinearBlockProcessNumbered"/>
    <dgm:cxn modelId="{B118F691-7460-4383-86F3-636898EE92D2}" type="presParOf" srcId="{BBDF4428-97AD-4182-B6B6-033CAAAF7FC5}" destId="{13F1BD04-2311-4A82-B0B3-2CB514347100}" srcOrd="0" destOrd="0" presId="urn:microsoft.com/office/officeart/2016/7/layout/LinearBlockProcessNumbered"/>
    <dgm:cxn modelId="{F92C0ED0-8DFA-48F4-A093-4AD30AEF6F39}" type="presParOf" srcId="{BBDF4428-97AD-4182-B6B6-033CAAAF7FC5}" destId="{3E75675F-6FCA-44F1-819D-D993C349C0C6}" srcOrd="1" destOrd="0" presId="urn:microsoft.com/office/officeart/2016/7/layout/LinearBlockProcessNumbered"/>
    <dgm:cxn modelId="{414B8FA8-3C89-4A2A-AAB6-1890955E3F23}" type="presParOf" srcId="{BBDF4428-97AD-4182-B6B6-033CAAAF7FC5}" destId="{EE8A45D9-693F-4EDB-9355-4C3950319F89}" srcOrd="2" destOrd="0" presId="urn:microsoft.com/office/officeart/2016/7/layout/LinearBlockProcessNumbered"/>
    <dgm:cxn modelId="{D470BFFC-7E71-4B90-88EC-99C24FE586B1}" type="presParOf" srcId="{E89AF44B-47DC-4B32-88D6-2697C04EBB4D}" destId="{890623A3-FEA0-4705-A0EC-CF56696FD8DA}" srcOrd="3" destOrd="0" presId="urn:microsoft.com/office/officeart/2016/7/layout/LinearBlockProcessNumbered"/>
    <dgm:cxn modelId="{8C6FC7DA-B5BC-45D2-9B84-9E746A892252}" type="presParOf" srcId="{E89AF44B-47DC-4B32-88D6-2697C04EBB4D}" destId="{891C3E9C-BCAE-4465-9550-24F0EBE9E039}" srcOrd="4" destOrd="0" presId="urn:microsoft.com/office/officeart/2016/7/layout/LinearBlockProcessNumbered"/>
    <dgm:cxn modelId="{2C727C3F-A8BA-4FB1-9192-4FC64A0C08C6}" type="presParOf" srcId="{891C3E9C-BCAE-4465-9550-24F0EBE9E039}" destId="{2FE6A766-279F-438C-BE2F-ECE1F56FF380}" srcOrd="0" destOrd="0" presId="urn:microsoft.com/office/officeart/2016/7/layout/LinearBlockProcessNumbered"/>
    <dgm:cxn modelId="{4D0CC31F-A3D7-4C2A-9A84-9C633962EBB2}" type="presParOf" srcId="{891C3E9C-BCAE-4465-9550-24F0EBE9E039}" destId="{085125BB-AF94-4F83-968E-D73B30433746}" srcOrd="1" destOrd="0" presId="urn:microsoft.com/office/officeart/2016/7/layout/LinearBlockProcessNumbered"/>
    <dgm:cxn modelId="{064F64A1-F510-4F3F-9B84-DD33206D7EB1}" type="presParOf" srcId="{891C3E9C-BCAE-4465-9550-24F0EBE9E039}" destId="{3AD03311-1C74-4806-96E7-85F5249E802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7BA5A-A9BB-4602-A9BD-6258B997749C}">
      <dsp:nvSpPr>
        <dsp:cNvPr id="0" name=""/>
        <dsp:cNvSpPr/>
      </dsp:nvSpPr>
      <dsp:spPr>
        <a:xfrm>
          <a:off x="0" y="-3"/>
          <a:ext cx="2614857" cy="368949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90" tIns="0" rIns="258290" bIns="330200" numCol="1" spcCol="1270" anchor="t" anchorCtr="0">
          <a:noAutofit/>
        </a:bodyPr>
        <a:lstStyle/>
        <a:p>
          <a:pPr lvl="0" algn="l" defTabSz="1066800">
            <a:lnSpc>
              <a:spcPct val="90000"/>
            </a:lnSpc>
            <a:spcBef>
              <a:spcPct val="0"/>
            </a:spcBef>
            <a:spcAft>
              <a:spcPct val="35000"/>
            </a:spcAft>
          </a:pPr>
          <a:r>
            <a:rPr lang="es-ES" sz="2400" b="1" kern="1200" dirty="0"/>
            <a:t>Definir el Marco del Problema</a:t>
          </a:r>
        </a:p>
        <a:p>
          <a:pPr lvl="0" algn="l" defTabSz="1066800">
            <a:lnSpc>
              <a:spcPct val="90000"/>
            </a:lnSpc>
            <a:spcBef>
              <a:spcPct val="0"/>
            </a:spcBef>
            <a:spcAft>
              <a:spcPct val="35000"/>
            </a:spcAft>
          </a:pPr>
          <a:r>
            <a:rPr lang="en-US" sz="2000" kern="1200" dirty="0" err="1"/>
            <a:t>Asegurar</a:t>
          </a:r>
          <a:r>
            <a:rPr lang="en-US" sz="2000" kern="1200" dirty="0"/>
            <a:t> </a:t>
          </a:r>
          <a:r>
            <a:rPr lang="en-US" sz="2000" kern="1200" dirty="0" err="1"/>
            <a:t>que</a:t>
          </a:r>
          <a:r>
            <a:rPr lang="en-US" sz="2000" kern="1200" dirty="0"/>
            <a:t> </a:t>
          </a:r>
          <a:r>
            <a:rPr lang="en-US" sz="2000" kern="1200" dirty="0" err="1"/>
            <a:t>identificamos</a:t>
          </a:r>
          <a:r>
            <a:rPr lang="en-US" sz="2000" kern="1200" dirty="0"/>
            <a:t> el </a:t>
          </a:r>
          <a:r>
            <a:rPr lang="en-US" sz="2000" kern="1200" dirty="0" err="1"/>
            <a:t>problema</a:t>
          </a:r>
          <a:r>
            <a:rPr lang="en-US" sz="2000" kern="1200" dirty="0"/>
            <a:t> </a:t>
          </a:r>
          <a:r>
            <a:rPr lang="en-US" sz="2000" kern="1200" dirty="0" err="1"/>
            <a:t>correcto</a:t>
          </a:r>
          <a:endParaRPr lang="en-US" sz="2000" kern="1200" dirty="0"/>
        </a:p>
      </dsp:txBody>
      <dsp:txXfrm>
        <a:off x="0" y="1475792"/>
        <a:ext cx="2614857" cy="2213694"/>
      </dsp:txXfrm>
    </dsp:sp>
    <dsp:sp modelId="{C03A63C1-9D77-492F-B0A3-DBA86C8F2B95}">
      <dsp:nvSpPr>
        <dsp:cNvPr id="0" name=""/>
        <dsp:cNvSpPr/>
      </dsp:nvSpPr>
      <dsp:spPr>
        <a:xfrm>
          <a:off x="645" y="275827"/>
          <a:ext cx="2614857" cy="1255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290" tIns="165100" rIns="258290" bIns="165100" numCol="1" spcCol="1270" anchor="ctr" anchorCtr="0">
          <a:noAutofit/>
        </a:bodyPr>
        <a:lstStyle/>
        <a:p>
          <a:pPr lvl="0" algn="l" defTabSz="2933700">
            <a:lnSpc>
              <a:spcPct val="90000"/>
            </a:lnSpc>
            <a:spcBef>
              <a:spcPct val="0"/>
            </a:spcBef>
            <a:spcAft>
              <a:spcPct val="35000"/>
            </a:spcAft>
          </a:pPr>
          <a:r>
            <a:rPr lang="en-US" sz="6600" kern="1200"/>
            <a:t>01</a:t>
          </a:r>
          <a:endParaRPr lang="en-US" sz="6600" kern="1200" dirty="0"/>
        </a:p>
      </dsp:txBody>
      <dsp:txXfrm>
        <a:off x="645" y="275827"/>
        <a:ext cx="2614857" cy="1255131"/>
      </dsp:txXfrm>
    </dsp:sp>
    <dsp:sp modelId="{13F1BD04-2311-4A82-B0B3-2CB514347100}">
      <dsp:nvSpPr>
        <dsp:cNvPr id="0" name=""/>
        <dsp:cNvSpPr/>
      </dsp:nvSpPr>
      <dsp:spPr>
        <a:xfrm>
          <a:off x="2815722" y="-3"/>
          <a:ext cx="2614857" cy="3689490"/>
        </a:xfrm>
        <a:prstGeom prst="rect">
          <a:avLst/>
        </a:prstGeom>
        <a:solidFill>
          <a:schemeClr val="accent4">
            <a:hueOff val="-4013142"/>
            <a:satOff val="-9775"/>
            <a:lumOff val="21763"/>
            <a:alphaOff val="0"/>
          </a:schemeClr>
        </a:solidFill>
        <a:ln w="25400" cap="flat" cmpd="sng" algn="ctr">
          <a:solidFill>
            <a:schemeClr val="accent4">
              <a:hueOff val="-4013142"/>
              <a:satOff val="-9775"/>
              <a:lumOff val="217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90" tIns="0" rIns="258290" bIns="330200" numCol="1" spcCol="1270" anchor="t" anchorCtr="0">
          <a:noAutofit/>
        </a:bodyPr>
        <a:lstStyle/>
        <a:p>
          <a:pPr lvl="0" algn="l" defTabSz="1066800">
            <a:lnSpc>
              <a:spcPct val="90000"/>
            </a:lnSpc>
            <a:spcBef>
              <a:spcPct val="0"/>
            </a:spcBef>
            <a:spcAft>
              <a:spcPct val="35000"/>
            </a:spcAft>
          </a:pPr>
          <a:r>
            <a:rPr lang="en-US" sz="2400" b="1" kern="1200" dirty="0" err="1" smtClean="0"/>
            <a:t>Investigar</a:t>
          </a:r>
          <a:r>
            <a:rPr lang="en-US" sz="2400" b="1" kern="1200" dirty="0" smtClean="0"/>
            <a:t> </a:t>
          </a:r>
          <a:r>
            <a:rPr lang="en-US" sz="2400" b="1" kern="1200" dirty="0" err="1"/>
            <a:t>desde</a:t>
          </a:r>
          <a:r>
            <a:rPr lang="en-US" sz="2400" b="1" kern="1200" dirty="0"/>
            <a:t> la </a:t>
          </a:r>
          <a:r>
            <a:rPr lang="en-US" sz="2400" b="1" kern="1200" dirty="0" err="1"/>
            <a:t>Empatía</a:t>
          </a:r>
          <a:endParaRPr lang="en-US" sz="2400" b="1" kern="1200" dirty="0"/>
        </a:p>
        <a:p>
          <a:pPr lvl="0" algn="l" defTabSz="1066800">
            <a:lnSpc>
              <a:spcPct val="90000"/>
            </a:lnSpc>
            <a:spcBef>
              <a:spcPct val="0"/>
            </a:spcBef>
            <a:spcAft>
              <a:spcPct val="35000"/>
            </a:spcAft>
          </a:pPr>
          <a:r>
            <a:rPr lang="en-US" sz="2000" b="0" kern="1200" dirty="0" err="1"/>
            <a:t>Entender</a:t>
          </a:r>
          <a:r>
            <a:rPr lang="en-US" sz="2000" b="0" kern="1200" dirty="0"/>
            <a:t> </a:t>
          </a:r>
          <a:r>
            <a:rPr lang="en-US" sz="2000" b="0" kern="1200" dirty="0" err="1"/>
            <a:t>las</a:t>
          </a:r>
          <a:r>
            <a:rPr lang="en-US" sz="2000" b="0" kern="1200" dirty="0"/>
            <a:t> </a:t>
          </a:r>
          <a:r>
            <a:rPr lang="en-US" sz="2000" b="0" kern="1200" dirty="0" err="1"/>
            <a:t>necesidades</a:t>
          </a:r>
          <a:r>
            <a:rPr lang="en-US" sz="2000" b="0" kern="1200" dirty="0"/>
            <a:t> de los </a:t>
          </a:r>
          <a:r>
            <a:rPr lang="en-US" sz="2000" b="0" kern="1200" dirty="0" err="1"/>
            <a:t>beneficiarios</a:t>
          </a:r>
          <a:endParaRPr lang="en-US" sz="2000" b="0" kern="1200" dirty="0"/>
        </a:p>
      </dsp:txBody>
      <dsp:txXfrm>
        <a:off x="2815722" y="1475792"/>
        <a:ext cx="2614857" cy="2213694"/>
      </dsp:txXfrm>
    </dsp:sp>
    <dsp:sp modelId="{3E75675F-6FCA-44F1-819D-D993C349C0C6}">
      <dsp:nvSpPr>
        <dsp:cNvPr id="0" name=""/>
        <dsp:cNvSpPr/>
      </dsp:nvSpPr>
      <dsp:spPr>
        <a:xfrm>
          <a:off x="2824691" y="275827"/>
          <a:ext cx="2614857" cy="1255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290" tIns="165100" rIns="258290" bIns="165100" numCol="1" spcCol="1270" anchor="ctr" anchorCtr="0">
          <a:noAutofit/>
        </a:bodyPr>
        <a:lstStyle/>
        <a:p>
          <a:pPr lvl="0" algn="l" defTabSz="2933700">
            <a:lnSpc>
              <a:spcPct val="90000"/>
            </a:lnSpc>
            <a:spcBef>
              <a:spcPct val="0"/>
            </a:spcBef>
            <a:spcAft>
              <a:spcPct val="35000"/>
            </a:spcAft>
          </a:pPr>
          <a:r>
            <a:rPr lang="en-US" sz="6600" kern="1200" dirty="0"/>
            <a:t>02</a:t>
          </a:r>
        </a:p>
      </dsp:txBody>
      <dsp:txXfrm>
        <a:off x="2824691" y="275827"/>
        <a:ext cx="2614857" cy="1255131"/>
      </dsp:txXfrm>
    </dsp:sp>
    <dsp:sp modelId="{2FE6A766-279F-438C-BE2F-ECE1F56FF380}">
      <dsp:nvSpPr>
        <dsp:cNvPr id="0" name=""/>
        <dsp:cNvSpPr/>
      </dsp:nvSpPr>
      <dsp:spPr>
        <a:xfrm>
          <a:off x="5604572" y="-3"/>
          <a:ext cx="2614857" cy="3689490"/>
        </a:xfrm>
        <a:prstGeom prst="rect">
          <a:avLst/>
        </a:prstGeom>
        <a:solidFill>
          <a:srgbClr val="00B0F0"/>
        </a:solidFill>
        <a:ln w="25400" cap="flat" cmpd="sng" algn="ctr">
          <a:solidFill>
            <a:schemeClr val="accent4">
              <a:hueOff val="-8026284"/>
              <a:satOff val="-19550"/>
              <a:lumOff val="435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90" tIns="0" rIns="258290" bIns="330200" numCol="1" spcCol="1270" anchor="t" anchorCtr="0">
          <a:noAutofit/>
        </a:bodyPr>
        <a:lstStyle/>
        <a:p>
          <a:pPr lvl="0" algn="l" defTabSz="1066800">
            <a:lnSpc>
              <a:spcPct val="90000"/>
            </a:lnSpc>
            <a:spcBef>
              <a:spcPct val="0"/>
            </a:spcBef>
            <a:spcAft>
              <a:spcPts val="0"/>
            </a:spcAft>
          </a:pPr>
          <a:r>
            <a:rPr lang="es-ES" sz="2400" b="1" kern="1200" dirty="0" smtClean="0"/>
            <a:t>Re-Definir el Reto </a:t>
          </a:r>
          <a:r>
            <a:rPr lang="es-ES" sz="2400" b="1" kern="1200" dirty="0"/>
            <a:t>de Innovación</a:t>
          </a:r>
        </a:p>
        <a:p>
          <a:pPr lvl="0" algn="l" defTabSz="1066800">
            <a:lnSpc>
              <a:spcPct val="90000"/>
            </a:lnSpc>
            <a:spcBef>
              <a:spcPct val="0"/>
            </a:spcBef>
            <a:spcAft>
              <a:spcPts val="0"/>
            </a:spcAft>
          </a:pPr>
          <a:r>
            <a:rPr lang="en-US" sz="2000" kern="1200" dirty="0" err="1"/>
            <a:t>Convertir</a:t>
          </a:r>
          <a:r>
            <a:rPr lang="en-US" sz="2000" kern="1200" dirty="0"/>
            <a:t> </a:t>
          </a:r>
          <a:r>
            <a:rPr lang="en-US" sz="2000" kern="1200" dirty="0" err="1"/>
            <a:t>datos</a:t>
          </a:r>
          <a:r>
            <a:rPr lang="en-US" sz="2000" kern="1200" dirty="0"/>
            <a:t> en </a:t>
          </a:r>
          <a:r>
            <a:rPr lang="en-US" sz="2000" kern="1200" dirty="0" err="1"/>
            <a:t>oportunidades</a:t>
          </a:r>
          <a:r>
            <a:rPr lang="en-US" sz="2000" kern="1200" dirty="0"/>
            <a:t> de </a:t>
          </a:r>
          <a:r>
            <a:rPr lang="en-US" sz="2000" kern="1200" dirty="0" err="1"/>
            <a:t>innovación</a:t>
          </a:r>
          <a:endParaRPr lang="en-US" sz="2000" kern="1200" dirty="0"/>
        </a:p>
      </dsp:txBody>
      <dsp:txXfrm>
        <a:off x="5604572" y="1475792"/>
        <a:ext cx="2614857" cy="2213694"/>
      </dsp:txXfrm>
    </dsp:sp>
    <dsp:sp modelId="{085125BB-AF94-4F83-968E-D73B30433746}">
      <dsp:nvSpPr>
        <dsp:cNvPr id="0" name=""/>
        <dsp:cNvSpPr/>
      </dsp:nvSpPr>
      <dsp:spPr>
        <a:xfrm>
          <a:off x="5648737" y="275827"/>
          <a:ext cx="2614857" cy="1255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290" tIns="165100" rIns="258290"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5648737" y="275827"/>
        <a:ext cx="2614857" cy="125513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7E84-08FC-49AA-82B5-2800347C7503}" type="datetimeFigureOut">
              <a:rPr lang="en-US"/>
              <a:pPr/>
              <a:t>9/15/2017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C2C56-B33A-4CAF-AC18-7565439AED6A}" type="slidenum">
              <a:rPr lang="en-US"/>
              <a:pPr/>
              <a:t>‹Nº›</a:t>
            </a:fld>
            <a:endParaRPr lang="en-US"/>
          </a:p>
        </p:txBody>
      </p:sp>
    </p:spTree>
    <p:extLst>
      <p:ext uri="{BB962C8B-B14F-4D97-AF65-F5344CB8AC3E}">
        <p14:creationId xmlns:p14="http://schemas.microsoft.com/office/powerpoint/2010/main" val="192780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dirty="0"/>
              <a:t>WATERFALL:</a:t>
            </a:r>
          </a:p>
          <a:p>
            <a:pPr marL="171450" indent="-171450">
              <a:buFontTx/>
              <a:buChar char="-"/>
              <a:defRPr/>
            </a:pPr>
            <a:r>
              <a:rPr lang="en-US" dirty="0"/>
              <a:t>makes the assumption that all requirements can be gathered up front during the Requirements phase (</a:t>
            </a:r>
            <a:r>
              <a:rPr lang="en-US" dirty="0" err="1"/>
              <a:t>Kee</a:t>
            </a:r>
            <a:r>
              <a:rPr lang="en-US" dirty="0"/>
              <a:t>, 2006).</a:t>
            </a:r>
          </a:p>
          <a:p>
            <a:pPr marL="171450" indent="-171450">
              <a:buFontTx/>
              <a:buChar char="-"/>
              <a:defRPr/>
            </a:pPr>
            <a:r>
              <a:rPr lang="en-US" dirty="0"/>
              <a:t>Once this stage is complete, the process runs "downhill" (Hoffer, et al, 2008).</a:t>
            </a:r>
          </a:p>
          <a:p>
            <a:pPr marL="171450" indent="-171450">
              <a:buFontTx/>
              <a:buChar char="-"/>
              <a:defRPr/>
            </a:pPr>
            <a:r>
              <a:rPr lang="en-US" dirty="0"/>
              <a:t>The model does not cater for the possibility of requirements changing during the development cycle.</a:t>
            </a:r>
          </a:p>
          <a:p>
            <a:pPr>
              <a:defRPr/>
            </a:pPr>
            <a:endParaRPr lang="en-US" dirty="0"/>
          </a:p>
          <a:p>
            <a:pPr>
              <a:defRPr/>
            </a:pPr>
            <a:endParaRPr lang="en-US" dirty="0"/>
          </a:p>
          <a:p>
            <a:pPr>
              <a:defRPr/>
            </a:pPr>
            <a:r>
              <a:rPr lang="en-US" dirty="0"/>
              <a:t>Flash: the outcome and execution details are known + aims to reach the goal FAST</a:t>
            </a:r>
          </a:p>
          <a:p>
            <a:pPr>
              <a:defRPr/>
            </a:pPr>
            <a:r>
              <a:rPr lang="en-US" dirty="0"/>
              <a:t>Stage Gate: the outcome and execution details are known + aims to GET IT RIGHT THE FIRST TIME</a:t>
            </a:r>
          </a:p>
          <a:p>
            <a:pPr>
              <a:defRPr/>
            </a:pPr>
            <a:r>
              <a:rPr lang="en-US" dirty="0"/>
              <a:t>Flexible: the outcome is known, but execution details are found along the way + aims to MAINTAIN OPTIONS OPEN AS LONG AS POSSIBLE</a:t>
            </a:r>
          </a:p>
          <a:p>
            <a:pPr>
              <a:defRPr/>
            </a:pPr>
            <a:r>
              <a:rPr lang="en-US" dirty="0"/>
              <a:t>Execution Innovation: outcome an execution unknown + aims to CREATE SOMETHING UNIQUE</a:t>
            </a:r>
          </a:p>
        </p:txBody>
      </p:sp>
      <p:sp>
        <p:nvSpPr>
          <p:cNvPr id="778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7E3F7DA6-BB64-F542-A19E-F4A6F03A1922}" type="slidenum">
              <a:rPr lang="es-ES_tradnl" sz="1100">
                <a:latin typeface="Arial" charset="0"/>
                <a:ea typeface="ＭＳ Ｐゴシック" charset="0"/>
                <a:cs typeface="ＭＳ Ｐゴシック" charset="0"/>
              </a:rPr>
              <a:pPr eaLnBrk="1" hangingPunct="1"/>
              <a:t>15</a:t>
            </a:fld>
            <a:endParaRPr lang="es-ES_tradnl" sz="1100">
              <a:latin typeface="Arial" charset="0"/>
              <a:ea typeface="ＭＳ Ｐゴシック" charset="0"/>
              <a:cs typeface="ＭＳ Ｐゴシック" charset="0"/>
            </a:endParaRPr>
          </a:p>
        </p:txBody>
      </p:sp>
    </p:spTree>
    <p:extLst>
      <p:ext uri="{BB962C8B-B14F-4D97-AF65-F5344CB8AC3E}">
        <p14:creationId xmlns:p14="http://schemas.microsoft.com/office/powerpoint/2010/main" val="263112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zh-CN">
                <a:solidFill>
                  <a:srgbClr val="1792D2"/>
                </a:solidFill>
                <a:latin typeface="Helvetica Neue Light" charset="0"/>
                <a:cs typeface="Helvetica Neue Light" charset="0"/>
              </a:rPr>
              <a:t>Draw insights</a:t>
            </a:r>
            <a:r>
              <a:rPr lang="en-US" altLang="zh-CN">
                <a:solidFill>
                  <a:srgbClr val="000000"/>
                </a:solidFill>
                <a:latin typeface="Helvetica Neue Light" charset="0"/>
                <a:cs typeface="Helvetica Neue Light" charset="0"/>
              </a:rPr>
              <a:t> on meaning, culture, context and practices</a:t>
            </a:r>
            <a:endParaRPr lang="en-US" altLang="zh-CN">
              <a:solidFill>
                <a:srgbClr val="1792D2"/>
              </a:solidFill>
              <a:latin typeface="Helvetica Neue Light" charset="0"/>
              <a:cs typeface="Helvetica Neue Light" charset="0"/>
            </a:endParaRPr>
          </a:p>
          <a:p>
            <a:pPr marL="171450" indent="-171450">
              <a:buFontTx/>
              <a:buChar char="-"/>
            </a:pPr>
            <a:endParaRPr lang="en-US">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C65DC3DB-6D7C-EC41-8F34-128EA8461545}" type="slidenum">
              <a:rPr lang="en-US">
                <a:solidFill>
                  <a:schemeClr val="tx1"/>
                </a:solidFill>
                <a:latin typeface="Arial" charset="0"/>
                <a:ea typeface="ＭＳ Ｐゴシック" charset="0"/>
                <a:cs typeface="ＭＳ Ｐゴシック" charset="0"/>
              </a:rPr>
              <a:pPr eaLnBrk="1" hangingPunct="1"/>
              <a:t>19</a:t>
            </a:fld>
            <a:endParaRPr lang="en-US">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6859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2C56-B33A-4CAF-AC18-7565439AED6A}" type="slidenum">
              <a:rPr lang="en-US"/>
              <a:pPr/>
              <a:t>20</a:t>
            </a:fld>
            <a:endParaRPr lang="en-US"/>
          </a:p>
        </p:txBody>
      </p:sp>
    </p:spTree>
    <p:extLst>
      <p:ext uri="{BB962C8B-B14F-4D97-AF65-F5344CB8AC3E}">
        <p14:creationId xmlns:p14="http://schemas.microsoft.com/office/powerpoint/2010/main" val="2592589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7C2C56-B33A-4CAF-AC18-7565439AED6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8472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6 Imagen" descr="OX_INM_VL_W_RGB.png"/>
          <p:cNvPicPr>
            <a:picLocks noChangeAspect="1"/>
          </p:cNvPicPr>
          <p:nvPr/>
        </p:nvPicPr>
        <p:blipFill>
          <a:blip r:embed="rId3" cstate="print"/>
          <a:srcRect/>
          <a:stretch>
            <a:fillRect/>
          </a:stretch>
        </p:blipFill>
        <p:spPr bwMode="auto">
          <a:xfrm>
            <a:off x="8069344" y="5765133"/>
            <a:ext cx="649206" cy="746792"/>
          </a:xfrm>
          <a:prstGeom prst="rect">
            <a:avLst/>
          </a:prstGeom>
          <a:noFill/>
          <a:ln w="9525">
            <a:noFill/>
            <a:miter lim="800000"/>
            <a:headEnd/>
            <a:tailEnd/>
          </a:ln>
        </p:spPr>
      </p:pic>
      <p:sp>
        <p:nvSpPr>
          <p:cNvPr id="5127" name="Rectangle 7"/>
          <p:cNvSpPr>
            <a:spLocks noGrp="1" noChangeArrowheads="1"/>
          </p:cNvSpPr>
          <p:nvPr>
            <p:ph type="ctrTitle"/>
          </p:nvPr>
        </p:nvSpPr>
        <p:spPr>
          <a:xfrm>
            <a:off x="395289" y="1988840"/>
            <a:ext cx="8466137" cy="2519660"/>
          </a:xfrm>
          <a:extLst/>
        </p:spPr>
        <p:txBody>
          <a:bodyPr lIns="0" tIns="0" rIns="0" bIns="0" anchor="t"/>
          <a:lstStyle>
            <a:lvl1pPr>
              <a:defRPr sz="4500" b="1" baseline="0">
                <a:solidFill>
                  <a:schemeClr val="bg1"/>
                </a:solidFill>
                <a:latin typeface="Oxfam Global Headline Regular"/>
                <a:cs typeface="Oxfam Global Headline Regular"/>
              </a:defRPr>
            </a:lvl1pPr>
          </a:lstStyle>
          <a:p>
            <a:pPr lvl="0"/>
            <a:r>
              <a:rPr lang="en-US" noProof="0"/>
              <a:t>Click to edit Master title style</a:t>
            </a:r>
            <a:endParaRPr lang="en-GB" noProof="0" dirty="0"/>
          </a:p>
        </p:txBody>
      </p:sp>
      <p:sp>
        <p:nvSpPr>
          <p:cNvPr id="5128" name="Rectangle 8"/>
          <p:cNvSpPr>
            <a:spLocks noGrp="1" noChangeArrowheads="1"/>
          </p:cNvSpPr>
          <p:nvPr>
            <p:ph type="subTitle" idx="1"/>
          </p:nvPr>
        </p:nvSpPr>
        <p:spPr>
          <a:xfrm>
            <a:off x="395289" y="4737102"/>
            <a:ext cx="8380412" cy="504825"/>
          </a:xfrm>
        </p:spPr>
        <p:txBody>
          <a:bodyPr lIns="0" tIns="0" rIns="0" bIns="0"/>
          <a:lstStyle>
            <a:lvl1pPr marL="0" indent="0">
              <a:buFontTx/>
              <a:buNone/>
              <a:defRPr b="1" baseline="0">
                <a:solidFill>
                  <a:schemeClr val="bg1"/>
                </a:solidFill>
              </a:defRPr>
            </a:lvl1pPr>
          </a:lstStyle>
          <a:p>
            <a:pPr lvl="0"/>
            <a:r>
              <a:rPr lang="en-US" noProof="0" dirty="0"/>
              <a:t>Click to edit Master subtitle style</a:t>
            </a:r>
            <a:endParaRPr lang="en-GB" noProof="0" dirty="0"/>
          </a:p>
        </p:txBody>
      </p:sp>
    </p:spTree>
    <p:extLst>
      <p:ext uri="{BB962C8B-B14F-4D97-AF65-F5344CB8AC3E}">
        <p14:creationId xmlns:p14="http://schemas.microsoft.com/office/powerpoint/2010/main" val="302534198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703903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60387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40"/>
            <a:ext cx="6019800" cy="5603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944777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307" y="1961146"/>
            <a:ext cx="8229600" cy="427831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860954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03369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03325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406364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49566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77949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39180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8988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360242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6929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56449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67183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99371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2625"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baseline="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31756434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2"/>
            <a:ext cx="4038600" cy="4278313"/>
          </a:xfrm>
        </p:spPr>
        <p:txBody>
          <a:bodyPr/>
          <a:lstStyle>
            <a:lvl1pPr>
              <a:defRPr sz="2100"/>
            </a:lvl1pPr>
            <a:lvl2pPr>
              <a:defRPr sz="1800" baseline="0"/>
            </a:lvl2pPr>
            <a:lvl3pPr>
              <a:defRPr sz="1500" baseline="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2"/>
            <a:ext cx="4038600" cy="4278313"/>
          </a:xfrm>
        </p:spPr>
        <p:txBody>
          <a:bodyPr/>
          <a:lstStyle>
            <a:lvl1pPr marL="257175" marR="0" indent="-257175" algn="l" defTabSz="685800" rtl="0" eaLnBrk="0" fontAlgn="base" latinLnBrk="0" hangingPunct="0">
              <a:lnSpc>
                <a:spcPct val="100000"/>
              </a:lnSpc>
              <a:spcBef>
                <a:spcPts val="675"/>
              </a:spcBef>
              <a:spcAft>
                <a:spcPct val="0"/>
              </a:spcAft>
              <a:buClrTx/>
              <a:buSzTx/>
              <a:buFontTx/>
              <a:buNone/>
              <a:tabLst/>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538666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baseline="0"/>
            </a:lvl1pPr>
            <a:lvl2pPr>
              <a:defRPr sz="1500"/>
            </a:lvl2pPr>
            <a:lvl3pPr>
              <a:defRPr sz="1350" baseline="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859345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6623464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708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dirty="0"/>
          </a:p>
        </p:txBody>
      </p:sp>
      <p:sp>
        <p:nvSpPr>
          <p:cNvPr id="3" name="Content Placeholder 2"/>
          <p:cNvSpPr>
            <a:spLocks noGrp="1"/>
          </p:cNvSpPr>
          <p:nvPr>
            <p:ph idx="1"/>
          </p:nvPr>
        </p:nvSpPr>
        <p:spPr>
          <a:xfrm>
            <a:off x="3575050" y="273052"/>
            <a:ext cx="5111750" cy="5853113"/>
          </a:xfrm>
        </p:spPr>
        <p:txBody>
          <a:bodyPr/>
          <a:lstStyle>
            <a:lvl1pPr>
              <a:defRPr sz="2400" baseline="0"/>
            </a:lvl1pPr>
            <a:lvl2pPr>
              <a:defRPr sz="2100" baseline="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baseline="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70267264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42022063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38076" y="615535"/>
            <a:ext cx="8229600"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HAZ CLIC PARA EDITAR EL ESTILO DEL TÍTULO DEL PATRÓN</a:t>
            </a:r>
          </a:p>
        </p:txBody>
      </p:sp>
      <p:sp>
        <p:nvSpPr>
          <p:cNvPr id="3075" name="Rectangle 3"/>
          <p:cNvSpPr>
            <a:spLocks noGrp="1" noChangeArrowheads="1"/>
          </p:cNvSpPr>
          <p:nvPr>
            <p:ph type="body" idx="1"/>
          </p:nvPr>
        </p:nvSpPr>
        <p:spPr bwMode="auto">
          <a:xfrm>
            <a:off x="457200" y="1600202"/>
            <a:ext cx="82296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Haz clic para editar el estilo del texto del patrón</a:t>
            </a:r>
          </a:p>
          <a:p>
            <a:pPr lvl="1"/>
            <a:r>
              <a:rPr lang="en-GB"/>
              <a:t>Segundo nivel</a:t>
            </a:r>
          </a:p>
          <a:p>
            <a:pPr lvl="2"/>
            <a:r>
              <a:rPr lang="en-GB"/>
              <a:t>Tercer nivel</a:t>
            </a:r>
          </a:p>
          <a:p>
            <a:pPr lvl="3"/>
            <a:r>
              <a:rPr lang="en-GB"/>
              <a:t>Cuatro nivel</a:t>
            </a:r>
          </a:p>
          <a:p>
            <a:pPr lvl="4"/>
            <a:r>
              <a:rPr lang="en-GB"/>
              <a:t>Quinto nivel</a:t>
            </a:r>
          </a:p>
        </p:txBody>
      </p:sp>
      <p:sp>
        <p:nvSpPr>
          <p:cNvPr id="1029" name="Text Box 10"/>
          <p:cNvSpPr txBox="1">
            <a:spLocks noChangeArrowheads="1"/>
          </p:cNvSpPr>
          <p:nvPr/>
        </p:nvSpPr>
        <p:spPr bwMode="auto">
          <a:xfrm>
            <a:off x="6823075" y="6453188"/>
            <a:ext cx="1227138" cy="165100"/>
          </a:xfrm>
          <a:prstGeom prst="rect">
            <a:avLst/>
          </a:prstGeom>
          <a:noFill/>
          <a:ln>
            <a:noFill/>
          </a:ln>
          <a:effectLst/>
          <a:extLst/>
        </p:spPr>
        <p:txBody>
          <a:bodyPr/>
          <a:lstStyle/>
          <a:p>
            <a:pPr>
              <a:spcBef>
                <a:spcPct val="50000"/>
              </a:spcBef>
            </a:pPr>
            <a:r>
              <a:rPr lang="en-GB" sz="750">
                <a:solidFill>
                  <a:srgbClr val="000000"/>
                </a:solidFill>
              </a:rPr>
              <a:t>Página </a:t>
            </a:r>
            <a:fld id="{090B42B7-5BAD-4E41-A423-0558E3C7A140}" type="slidenum">
              <a:rPr lang="en-GB" sz="750">
                <a:solidFill>
                  <a:srgbClr val="000000"/>
                </a:solidFill>
              </a:rPr>
              <a:pPr>
                <a:spcBef>
                  <a:spcPct val="50000"/>
                </a:spcBef>
              </a:pPr>
              <a:t>‹Nº›</a:t>
            </a:fld>
            <a:endParaRPr lang="en-GB" sz="750">
              <a:solidFill>
                <a:srgbClr val="000000"/>
              </a:solidFill>
            </a:endParaRPr>
          </a:p>
        </p:txBody>
      </p:sp>
      <p:pic>
        <p:nvPicPr>
          <p:cNvPr id="6" name="Picture 17">
            <a:extLst>
              <a:ext uri="{FF2B5EF4-FFF2-40B4-BE49-F238E27FC236}">
                <a16:creationId xmlns:a16="http://schemas.microsoft.com/office/drawing/2014/main" id="{5F26F71D-813C-4215-9A97-3A5DB50BD19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8667676" y="42964"/>
            <a:ext cx="476324" cy="572571"/>
          </a:xfrm>
          <a:prstGeom prst="rect">
            <a:avLst/>
          </a:prstGeom>
        </p:spPr>
      </p:pic>
      <p:grpSp>
        <p:nvGrpSpPr>
          <p:cNvPr id="7" name="Agrupar 9">
            <a:extLst>
              <a:ext uri="{FF2B5EF4-FFF2-40B4-BE49-F238E27FC236}">
                <a16:creationId xmlns:a16="http://schemas.microsoft.com/office/drawing/2014/main" id="{A18BC40B-474E-47E0-A5BA-46F54EEA850E}"/>
              </a:ext>
            </a:extLst>
          </p:cNvPr>
          <p:cNvGrpSpPr/>
          <p:nvPr userDrawn="1"/>
        </p:nvGrpSpPr>
        <p:grpSpPr>
          <a:xfrm>
            <a:off x="7660667" y="135101"/>
            <a:ext cx="939006" cy="351259"/>
            <a:chOff x="7106792" y="3850342"/>
            <a:chExt cx="3481223" cy="976680"/>
          </a:xfrm>
        </p:grpSpPr>
        <p:pic>
          <p:nvPicPr>
            <p:cNvPr id="8" name="Picture 4">
              <a:extLst>
                <a:ext uri="{FF2B5EF4-FFF2-40B4-BE49-F238E27FC236}">
                  <a16:creationId xmlns:a16="http://schemas.microsoft.com/office/drawing/2014/main" id="{6A86600C-0DB2-41F2-9780-871CAB203B1C}"/>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7106792" y="4039482"/>
              <a:ext cx="778053" cy="661987"/>
            </a:xfrm>
            <a:prstGeom prst="rect">
              <a:avLst/>
            </a:prstGeom>
          </p:spPr>
        </p:pic>
        <p:pic>
          <p:nvPicPr>
            <p:cNvPr id="9" name="Picture 4">
              <a:extLst>
                <a:ext uri="{FF2B5EF4-FFF2-40B4-BE49-F238E27FC236}">
                  <a16:creationId xmlns:a16="http://schemas.microsoft.com/office/drawing/2014/main" id="{579B206A-3D82-40D2-8020-CB52DFE68B15}"/>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24800" y="3850342"/>
              <a:ext cx="2663215" cy="976680"/>
            </a:xfrm>
            <a:prstGeom prst="rect">
              <a:avLst/>
            </a:prstGeom>
          </p:spPr>
        </p:pic>
      </p:grpSp>
    </p:spTree>
    <p:extLst>
      <p:ext uri="{BB962C8B-B14F-4D97-AF65-F5344CB8AC3E}">
        <p14:creationId xmlns:p14="http://schemas.microsoft.com/office/powerpoint/2010/main" val="577206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txStyles>
    <p:titleStyle>
      <a:lvl1pPr algn="l" rtl="0" eaLnBrk="1" fontAlgn="base" hangingPunct="1">
        <a:spcBef>
          <a:spcPct val="0"/>
        </a:spcBef>
        <a:spcAft>
          <a:spcPct val="0"/>
        </a:spcAft>
        <a:defRPr sz="2625" b="1">
          <a:solidFill>
            <a:srgbClr val="61A534"/>
          </a:solidFill>
          <a:latin typeface="+mj-lt"/>
          <a:ea typeface="ＭＳ Ｐゴシック" charset="0"/>
          <a:cs typeface="ＭＳ Ｐゴシック" charset="0"/>
        </a:defRPr>
      </a:lvl1pPr>
      <a:lvl2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2pPr>
      <a:lvl3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3pPr>
      <a:lvl4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4pPr>
      <a:lvl5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625" b="1">
          <a:solidFill>
            <a:srgbClr val="61A534"/>
          </a:solidFill>
          <a:latin typeface="Arial" charset="0"/>
        </a:defRPr>
      </a:lvl6pPr>
      <a:lvl7pPr marL="685800" algn="l" rtl="0" eaLnBrk="1" fontAlgn="base" hangingPunct="1">
        <a:spcBef>
          <a:spcPct val="0"/>
        </a:spcBef>
        <a:spcAft>
          <a:spcPct val="0"/>
        </a:spcAft>
        <a:defRPr sz="2625" b="1">
          <a:solidFill>
            <a:srgbClr val="61A534"/>
          </a:solidFill>
          <a:latin typeface="Arial" charset="0"/>
        </a:defRPr>
      </a:lvl7pPr>
      <a:lvl8pPr marL="1028700" algn="l" rtl="0" eaLnBrk="1" fontAlgn="base" hangingPunct="1">
        <a:spcBef>
          <a:spcPct val="0"/>
        </a:spcBef>
        <a:spcAft>
          <a:spcPct val="0"/>
        </a:spcAft>
        <a:defRPr sz="2625" b="1">
          <a:solidFill>
            <a:srgbClr val="61A534"/>
          </a:solidFill>
          <a:latin typeface="Arial" charset="0"/>
        </a:defRPr>
      </a:lvl8pPr>
      <a:lvl9pPr marL="1371600" algn="l" rtl="0" eaLnBrk="1" fontAlgn="base" hangingPunct="1">
        <a:spcBef>
          <a:spcPct val="0"/>
        </a:spcBef>
        <a:spcAft>
          <a:spcPct val="0"/>
        </a:spcAft>
        <a:defRPr sz="2625" b="1">
          <a:solidFill>
            <a:srgbClr val="61A534"/>
          </a:solidFill>
          <a:latin typeface="Arial" charset="0"/>
        </a:defRPr>
      </a:lvl9pPr>
    </p:titleStyle>
    <p:bodyStyle>
      <a:lvl1pPr marL="257175" indent="-257175" algn="l" rtl="0" eaLnBrk="1" fontAlgn="base" hangingPunct="1">
        <a:spcBef>
          <a:spcPts val="675"/>
        </a:spcBef>
        <a:spcAft>
          <a:spcPct val="0"/>
        </a:spcAft>
        <a:buChar char="•"/>
        <a:defRPr sz="1650">
          <a:solidFill>
            <a:schemeClr val="tx1"/>
          </a:solidFill>
          <a:latin typeface="+mn-lt"/>
          <a:ea typeface="ＭＳ Ｐゴシック" charset="0"/>
          <a:cs typeface="ＭＳ Ｐゴシック" charset="0"/>
        </a:defRPr>
      </a:lvl1pPr>
      <a:lvl2pPr marL="557213" indent="-214313" algn="l" rtl="0" eaLnBrk="1" fontAlgn="base" hangingPunct="1">
        <a:spcBef>
          <a:spcPct val="20000"/>
        </a:spcBef>
        <a:spcAft>
          <a:spcPct val="0"/>
        </a:spcAft>
        <a:buChar char="•"/>
        <a:defRPr sz="2100">
          <a:solidFill>
            <a:schemeClr val="tx1"/>
          </a:solidFill>
          <a:latin typeface="+mn-lt"/>
          <a:ea typeface="ＭＳ Ｐゴシック" charset="0"/>
        </a:defRPr>
      </a:lvl2pPr>
      <a:lvl3pPr marL="857250" indent="-171450" algn="l" rtl="0" eaLnBrk="1" fontAlgn="base" hangingPunct="1">
        <a:spcBef>
          <a:spcPct val="20000"/>
        </a:spcBef>
        <a:spcAft>
          <a:spcPct val="0"/>
        </a:spcAft>
        <a:buChar char="•"/>
        <a:defRPr sz="1800">
          <a:solidFill>
            <a:schemeClr val="tx1"/>
          </a:solidFill>
          <a:latin typeface="+mn-lt"/>
          <a:ea typeface="ＭＳ Ｐゴシック" charset="0"/>
        </a:defRPr>
      </a:lvl3pPr>
      <a:lvl4pPr marL="1200150" indent="-171450" algn="l" rtl="0" eaLnBrk="1" fontAlgn="base" hangingPunct="1">
        <a:spcBef>
          <a:spcPct val="20000"/>
        </a:spcBef>
        <a:spcAft>
          <a:spcPct val="0"/>
        </a:spcAft>
        <a:buChar char="•"/>
        <a:defRPr sz="1500">
          <a:solidFill>
            <a:schemeClr val="tx1"/>
          </a:solidFill>
          <a:latin typeface="+mn-lt"/>
          <a:ea typeface="ＭＳ Ｐゴシック" charset="0"/>
        </a:defRPr>
      </a:lvl4pPr>
      <a:lvl5pPr marL="1543050" indent="-171450" algn="l" rtl="0" eaLnBrk="1" fontAlgn="base" hangingPunct="1">
        <a:spcBef>
          <a:spcPct val="20000"/>
        </a:spcBef>
        <a:spcAft>
          <a:spcPct val="0"/>
        </a:spcAft>
        <a:buChar char="•"/>
        <a:defRPr sz="1500">
          <a:solidFill>
            <a:schemeClr val="tx1"/>
          </a:solidFill>
          <a:latin typeface="+mn-lt"/>
          <a:ea typeface="ＭＳ Ｐゴシック" charset="0"/>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4C8F2CA3-B729-4E61-8FE8-717E627F1FCC}" type="datetimeFigureOut">
              <a:rPr lang="en-US" smtClean="0">
                <a:solidFill>
                  <a:prstClr val="black">
                    <a:tint val="75000"/>
                  </a:prstClr>
                </a:solidFill>
                <a:latin typeface="Calibri"/>
                <a:ea typeface="+mn-ea"/>
              </a:rPr>
              <a:pPr defTabSz="685800" fontAlgn="auto">
                <a:spcBef>
                  <a:spcPts val="0"/>
                </a:spcBef>
                <a:spcAft>
                  <a:spcPts val="0"/>
                </a:spcAft>
              </a:pPr>
              <a:t>9/15/2017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4CECAE69-7996-4AE8-BBC4-1D236B463207}" type="slidenum">
              <a:rPr lang="en-US" smtClean="0">
                <a:solidFill>
                  <a:prstClr val="black">
                    <a:tint val="75000"/>
                  </a:prstClr>
                </a:solidFill>
                <a:latin typeface="Calibri"/>
                <a:ea typeface="+mn-ea"/>
              </a:rPr>
              <a:pPr defTabSz="685800" fontAlgn="auto">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0862249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hyperlink" Target="https://eurekaoi.typeform.com/to/hSkEd8" TargetMode="External"/><Relationship Id="rId2" Type="http://schemas.openxmlformats.org/officeDocument/2006/relationships/hyperlink" Target="https://eurekaoi.typeform.com/to/drA9f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undp.org/content/undp/es/home/blog/2015/6/9/La-innovaci-n-estado-del-arte-del-desarrollo.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extLst/>
          </p:nvPr>
        </p:nvSpPr>
        <p:spPr>
          <a:xfrm>
            <a:off x="444159" y="1856386"/>
            <a:ext cx="7219831" cy="3693319"/>
          </a:xfrm>
          <a:prstGeom prst="rect">
            <a:avLst/>
          </a:prstGeom>
          <a:noFill/>
        </p:spPr>
        <p:txBody>
          <a:bodyPr wrap="square" rtlCol="0" anchor="t">
            <a:spAutoFit/>
          </a:bodyPr>
          <a:lstStyle/>
          <a:p>
            <a:r>
              <a:rPr lang="en-US" sz="4000" b="1" dirty="0">
                <a:solidFill>
                  <a:schemeClr val="bg1"/>
                </a:solidFill>
                <a:latin typeface="Oxfam Global Headline"/>
                <a:ea typeface="Tahoma" panose="020B0604030504040204" pitchFamily="34" charset="0"/>
                <a:cs typeface="Arial"/>
              </a:rPr>
              <a:t>PROGRAMA EUREKA</a:t>
            </a:r>
            <a:endParaRPr lang="en-US" sz="3200" dirty="0">
              <a:solidFill>
                <a:schemeClr val="bg1"/>
              </a:solidFill>
              <a:latin typeface="Oxfam Global Headline"/>
              <a:ea typeface="Tahoma" panose="020B0604030504040204" pitchFamily="34" charset="0"/>
              <a:cs typeface="Arial"/>
            </a:endParaRPr>
          </a:p>
          <a:p>
            <a:r>
              <a:rPr lang="en-US" sz="3200" dirty="0">
                <a:solidFill>
                  <a:schemeClr val="bg1"/>
                </a:solidFill>
                <a:latin typeface="Oxfam Global Headline"/>
                <a:ea typeface="Tahoma" panose="020B0604030504040204" pitchFamily="34" charset="0"/>
                <a:cs typeface="Arial"/>
              </a:rPr>
              <a:t>SOLUCIONAR PROBLEMAS INNOVANDO</a:t>
            </a:r>
          </a:p>
          <a:p>
            <a:endParaRPr lang="en-US" sz="3200" dirty="0">
              <a:solidFill>
                <a:schemeClr val="bg1"/>
              </a:solidFill>
              <a:latin typeface="Oxfam Global Headline"/>
              <a:ea typeface="Tahoma" panose="020B0604030504040204" pitchFamily="34" charset="0"/>
              <a:cs typeface="Arial"/>
            </a:endParaRPr>
          </a:p>
          <a:p>
            <a:endParaRPr lang="en-US" dirty="0">
              <a:solidFill>
                <a:schemeClr val="bg1"/>
              </a:solidFill>
              <a:latin typeface="Oxfam Global Headline"/>
              <a:ea typeface="Tahoma" panose="020B0604030504040204" pitchFamily="34" charset="0"/>
              <a:cs typeface="Arial"/>
            </a:endParaRPr>
          </a:p>
          <a:p>
            <a:r>
              <a:rPr lang="en-US" sz="4000" dirty="0" err="1">
                <a:solidFill>
                  <a:schemeClr val="bg1"/>
                </a:solidFill>
                <a:latin typeface="Oxfam Global Headline"/>
                <a:ea typeface="Tahoma" panose="020B0604030504040204" pitchFamily="34" charset="0"/>
                <a:cs typeface="Arial"/>
              </a:rPr>
              <a:t>Introducción</a:t>
            </a:r>
            <a:r>
              <a:rPr lang="en-US" sz="4000" dirty="0">
                <a:solidFill>
                  <a:schemeClr val="bg1"/>
                </a:solidFill>
                <a:latin typeface="Oxfam Global Headline"/>
                <a:ea typeface="Tahoma" panose="020B0604030504040204" pitchFamily="34" charset="0"/>
                <a:cs typeface="Arial"/>
              </a:rPr>
              <a:t> al Design Thinking</a:t>
            </a:r>
          </a:p>
        </p:txBody>
      </p:sp>
    </p:spTree>
    <p:extLst>
      <p:ext uri="{BB962C8B-B14F-4D97-AF65-F5344CB8AC3E}">
        <p14:creationId xmlns:p14="http://schemas.microsoft.com/office/powerpoint/2010/main" val="445527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290" y="1289501"/>
            <a:ext cx="4572000" cy="3139321"/>
          </a:xfrm>
          <a:prstGeom prst="rect">
            <a:avLst/>
          </a:prstGeom>
        </p:spPr>
        <p:txBody>
          <a:bodyPr>
            <a:spAutoFit/>
          </a:bodyPr>
          <a:lstStyle/>
          <a:p>
            <a:r>
              <a:rPr lang="es-ES" b="1" dirty="0"/>
              <a:t>El IRC lanza el </a:t>
            </a:r>
            <a:r>
              <a:rPr lang="es-ES" b="1" dirty="0" err="1"/>
              <a:t>Airbel</a:t>
            </a:r>
            <a:r>
              <a:rPr lang="es-ES" b="1" dirty="0"/>
              <a:t> Center, un centro de innovación en el sector humanitario</a:t>
            </a:r>
            <a:r>
              <a:rPr lang="es-ES" dirty="0"/>
              <a:t/>
            </a:r>
            <a:br>
              <a:rPr lang="es-ES" dirty="0"/>
            </a:br>
            <a:r>
              <a:rPr lang="es-ES" dirty="0"/>
              <a:t>IRC </a:t>
            </a:r>
            <a:r>
              <a:rPr lang="es-ES" dirty="0">
                <a:solidFill>
                  <a:srgbClr val="212121"/>
                </a:solidFill>
                <a:latin typeface="arial" panose="020B0604020202020204" pitchFamily="34" charset="0"/>
              </a:rPr>
              <a:t>en los próximos cinco años, hemos sido capaces de hacer un gran avance en el campo de la gestión de crisis. Estas serán soluciones que lleguen a más personas, aporten más valor por dinero y tengan un mayor impacto en las vidas de las personas a las que servimos. </a:t>
            </a:r>
          </a:p>
          <a:p>
            <a:r>
              <a:rPr lang="es-ES" dirty="0">
                <a:solidFill>
                  <a:srgbClr val="212121"/>
                </a:solidFill>
                <a:latin typeface="arial" panose="020B0604020202020204" pitchFamily="34" charset="0"/>
              </a:rPr>
              <a:t>-</a:t>
            </a:r>
            <a:r>
              <a:rPr lang="es-ES" dirty="0" err="1">
                <a:solidFill>
                  <a:srgbClr val="212121"/>
                </a:solidFill>
                <a:latin typeface="arial" panose="020B0604020202020204" pitchFamily="34" charset="0"/>
              </a:rPr>
              <a:t>Ravi</a:t>
            </a:r>
            <a:r>
              <a:rPr lang="es-ES" dirty="0">
                <a:solidFill>
                  <a:srgbClr val="212121"/>
                </a:solidFill>
                <a:latin typeface="arial" panose="020B0604020202020204" pitchFamily="34" charset="0"/>
              </a:rPr>
              <a:t> </a:t>
            </a:r>
            <a:r>
              <a:rPr lang="es-ES" dirty="0" err="1">
                <a:solidFill>
                  <a:srgbClr val="212121"/>
                </a:solidFill>
                <a:latin typeface="arial" panose="020B0604020202020204" pitchFamily="34" charset="0"/>
              </a:rPr>
              <a:t>Gurumurthy</a:t>
            </a:r>
            <a:r>
              <a:rPr lang="es-ES" dirty="0">
                <a:solidFill>
                  <a:srgbClr val="212121"/>
                </a:solidFill>
                <a:latin typeface="arial" panose="020B0604020202020204" pitchFamily="34" charset="0"/>
              </a:rPr>
              <a:t>, Vicepresidente de Estrategia e Innovación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72" y="4642632"/>
            <a:ext cx="1524000" cy="2028825"/>
          </a:xfrm>
          <a:prstGeom prst="rect">
            <a:avLst/>
          </a:prstGeom>
        </p:spPr>
      </p:pic>
      <p:sp>
        <p:nvSpPr>
          <p:cNvPr id="5" name="Rectangle 4"/>
          <p:cNvSpPr/>
          <p:nvPr/>
        </p:nvSpPr>
        <p:spPr>
          <a:xfrm>
            <a:off x="5267459" y="1104835"/>
            <a:ext cx="3522372" cy="5909310"/>
          </a:xfrm>
          <a:prstGeom prst="rect">
            <a:avLst/>
          </a:prstGeom>
        </p:spPr>
        <p:txBody>
          <a:bodyPr wrap="square">
            <a:spAutoFit/>
          </a:bodyPr>
          <a:lstStyle/>
          <a:p>
            <a:endParaRPr lang="en-US" dirty="0"/>
          </a:p>
          <a:p>
            <a:r>
              <a:rPr lang="en-US" dirty="0"/>
              <a:t>¿</a:t>
            </a:r>
            <a:r>
              <a:rPr lang="en-US" dirty="0" err="1"/>
              <a:t>Cómo</a:t>
            </a:r>
            <a:r>
              <a:rPr lang="en-US" dirty="0"/>
              <a:t> </a:t>
            </a:r>
            <a:r>
              <a:rPr lang="en-US" dirty="0" err="1"/>
              <a:t>podemos</a:t>
            </a:r>
            <a:r>
              <a:rPr lang="en-US" dirty="0"/>
              <a:t> </a:t>
            </a:r>
            <a:r>
              <a:rPr lang="en-US" dirty="0" err="1"/>
              <a:t>maximizar</a:t>
            </a:r>
            <a:r>
              <a:rPr lang="en-US" dirty="0"/>
              <a:t> la </a:t>
            </a:r>
            <a:r>
              <a:rPr lang="en-US" dirty="0" err="1"/>
              <a:t>capacidad</a:t>
            </a:r>
            <a:r>
              <a:rPr lang="en-US" dirty="0"/>
              <a:t> de </a:t>
            </a:r>
            <a:r>
              <a:rPr lang="en-US" dirty="0" err="1"/>
              <a:t>innovación</a:t>
            </a:r>
            <a:r>
              <a:rPr lang="en-US" dirty="0"/>
              <a:t> de </a:t>
            </a:r>
            <a:r>
              <a:rPr lang="en-US" dirty="0" err="1"/>
              <a:t>los</a:t>
            </a:r>
            <a:r>
              <a:rPr lang="en-US" dirty="0"/>
              <a:t> </a:t>
            </a:r>
            <a:r>
              <a:rPr lang="en-US" dirty="0" err="1"/>
              <a:t>actores</a:t>
            </a:r>
            <a:r>
              <a:rPr lang="en-US" dirty="0"/>
              <a:t> </a:t>
            </a:r>
            <a:r>
              <a:rPr lang="en-US" dirty="0" err="1"/>
              <a:t>humanitarios</a:t>
            </a:r>
            <a:r>
              <a:rPr lang="en-US" dirty="0"/>
              <a:t> para </a:t>
            </a:r>
            <a:r>
              <a:rPr lang="en-US" dirty="0" err="1"/>
              <a:t>salvar</a:t>
            </a:r>
            <a:r>
              <a:rPr lang="en-US" dirty="0"/>
              <a:t> </a:t>
            </a:r>
            <a:r>
              <a:rPr lang="en-US" dirty="0" err="1"/>
              <a:t>más</a:t>
            </a:r>
            <a:r>
              <a:rPr lang="en-US" dirty="0"/>
              <a:t> </a:t>
            </a:r>
            <a:r>
              <a:rPr lang="en-US" dirty="0" err="1"/>
              <a:t>eficazmente</a:t>
            </a:r>
            <a:r>
              <a:rPr lang="en-US" dirty="0"/>
              <a:t> </a:t>
            </a:r>
            <a:r>
              <a:rPr lang="en-US" dirty="0" err="1"/>
              <a:t>vidas</a:t>
            </a:r>
            <a:r>
              <a:rPr lang="en-US" dirty="0"/>
              <a:t> y </a:t>
            </a:r>
            <a:r>
              <a:rPr lang="en-US" dirty="0" err="1"/>
              <a:t>aliviar</a:t>
            </a:r>
            <a:r>
              <a:rPr lang="en-US" dirty="0"/>
              <a:t> el </a:t>
            </a:r>
            <a:r>
              <a:rPr lang="en-US" dirty="0" err="1"/>
              <a:t>sufrimiento</a:t>
            </a:r>
            <a:r>
              <a:rPr lang="en-US" dirty="0"/>
              <a:t>? “</a:t>
            </a:r>
          </a:p>
          <a:p>
            <a:endParaRPr lang="es-ES" dirty="0"/>
          </a:p>
          <a:p>
            <a:r>
              <a:rPr lang="es-ES" dirty="0"/>
              <a:t>Desplegamos un enfoque de innovación centrado en el ser humano, que involucra a una amplia gama de partes interesadas para explorar los retos y las oportunidades que enfrentan MSF en el campo.</a:t>
            </a:r>
          </a:p>
          <a:p>
            <a:endParaRPr lang="es-ES" dirty="0"/>
          </a:p>
          <a:p>
            <a:r>
              <a:rPr lang="es-ES" dirty="0"/>
              <a:t>Realizamos casos concretos de diseño y desarrollo, abordando las necesidades operacionales a través de la exploración de productos, tecnologías y servicios.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718474"/>
            <a:ext cx="4398395" cy="571027"/>
          </a:xfrm>
          <a:prstGeom prst="rect">
            <a:avLst/>
          </a:prstGeom>
        </p:spPr>
      </p:pic>
    </p:spTree>
    <p:extLst>
      <p:ext uri="{BB962C8B-B14F-4D97-AF65-F5344CB8AC3E}">
        <p14:creationId xmlns:p14="http://schemas.microsoft.com/office/powerpoint/2010/main" val="3720696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700DCCA-6247-489B-B371-66CDCDC0E677}"/>
              </a:ext>
            </a:extLst>
          </p:cNvPr>
          <p:cNvSpPr>
            <a:spLocks/>
          </p:cNvSpPr>
          <p:nvPr/>
        </p:nvSpPr>
        <p:spPr bwMode="auto">
          <a:xfrm>
            <a:off x="640908" y="2504454"/>
            <a:ext cx="7908863" cy="2001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30479" bIns="0"/>
          <a:lstStyle/>
          <a:p>
            <a:pPr marL="29766" algn="ctr"/>
            <a:r>
              <a:rPr lang="en-US" sz="5400" dirty="0">
                <a:solidFill>
                  <a:schemeClr val="bg1"/>
                </a:solidFill>
                <a:latin typeface="Oxfam Global Headline"/>
                <a:ea typeface="ＭＳ Ｐゴシック" charset="0"/>
                <a:cs typeface="Helvetica Light" charset="0"/>
                <a:sym typeface="Helvetica Light" charset="0"/>
              </a:rPr>
              <a:t>¿QUE ES EL DESIGN THINKING?</a:t>
            </a:r>
            <a:endParaRPr lang="en-US" sz="4050" dirty="0">
              <a:solidFill>
                <a:schemeClr val="bg1"/>
              </a:solidFill>
              <a:latin typeface="Oxfam Global Headline"/>
              <a:ea typeface="ＭＳ Ｐゴシック" charset="0"/>
              <a:cs typeface="Helvetica Light" charset="0"/>
              <a:sym typeface="Helvetica Light" charset="0"/>
            </a:endParaRPr>
          </a:p>
        </p:txBody>
      </p:sp>
    </p:spTree>
    <p:extLst>
      <p:ext uri="{BB962C8B-B14F-4D97-AF65-F5344CB8AC3E}">
        <p14:creationId xmlns:p14="http://schemas.microsoft.com/office/powerpoint/2010/main" val="1041269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8"/>
          <p:cNvSpPr txBox="1"/>
          <p:nvPr>
            <p:extLst/>
          </p:nvPr>
        </p:nvSpPr>
        <p:spPr>
          <a:xfrm>
            <a:off x="322299" y="2710997"/>
            <a:ext cx="8680299" cy="1200329"/>
          </a:xfrm>
          <a:prstGeom prst="rect">
            <a:avLst/>
          </a:prstGeom>
          <a:solidFill>
            <a:schemeClr val="bg1"/>
          </a:solidFill>
        </p:spPr>
        <p:txBody>
          <a:bodyPr wrap="square" rtlCol="0" anchor="t">
            <a:spAutoFit/>
          </a:bodyPr>
          <a:lstStyle/>
          <a:p>
            <a:pPr algn="ctr"/>
            <a:r>
              <a:rPr lang="en-US" sz="3600" dirty="0">
                <a:solidFill>
                  <a:schemeClr val="tx2"/>
                </a:solidFill>
                <a:latin typeface="Helvetica"/>
                <a:ea typeface="Tahoma" panose="020B0604030504040204" pitchFamily="34" charset="0"/>
                <a:cs typeface="Helvetica"/>
              </a:rPr>
              <a:t>Design Thinking </a:t>
            </a:r>
            <a:r>
              <a:rPr lang="en-US" sz="3600" dirty="0" err="1">
                <a:solidFill>
                  <a:schemeClr val="tx2"/>
                </a:solidFill>
                <a:latin typeface="Helvetica"/>
                <a:ea typeface="Tahoma" panose="020B0604030504040204" pitchFamily="34" charset="0"/>
                <a:cs typeface="Helvetica"/>
              </a:rPr>
              <a:t>sirve</a:t>
            </a:r>
            <a:r>
              <a:rPr lang="en-US" sz="3600" dirty="0">
                <a:solidFill>
                  <a:schemeClr val="tx2"/>
                </a:solidFill>
                <a:latin typeface="Helvetica"/>
                <a:ea typeface="Tahoma" panose="020B0604030504040204" pitchFamily="34" charset="0"/>
                <a:cs typeface="Helvetica"/>
              </a:rPr>
              <a:t> </a:t>
            </a:r>
            <a:r>
              <a:rPr lang="en-US" sz="3600" dirty="0" err="1">
                <a:solidFill>
                  <a:schemeClr val="tx2"/>
                </a:solidFill>
                <a:latin typeface="Helvetica"/>
                <a:ea typeface="Tahoma" panose="020B0604030504040204" pitchFamily="34" charset="0"/>
                <a:cs typeface="Helvetica"/>
              </a:rPr>
              <a:t>para</a:t>
            </a:r>
            <a:r>
              <a:rPr lang="en-US" sz="3600" dirty="0">
                <a:solidFill>
                  <a:schemeClr val="tx2"/>
                </a:solidFill>
                <a:latin typeface="Helvetica"/>
                <a:ea typeface="Tahoma" panose="020B0604030504040204" pitchFamily="34" charset="0"/>
                <a:cs typeface="Helvetica"/>
              </a:rPr>
              <a:t> </a:t>
            </a:r>
            <a:r>
              <a:rPr lang="en-US" sz="3600" dirty="0" err="1">
                <a:solidFill>
                  <a:schemeClr val="tx2"/>
                </a:solidFill>
                <a:latin typeface="Helvetica"/>
                <a:ea typeface="Tahoma" panose="020B0604030504040204" pitchFamily="34" charset="0"/>
                <a:cs typeface="Helvetica"/>
              </a:rPr>
              <a:t>solucionar</a:t>
            </a:r>
            <a:r>
              <a:rPr lang="en-US" sz="3600" dirty="0">
                <a:solidFill>
                  <a:schemeClr val="tx2"/>
                </a:solidFill>
                <a:latin typeface="Helvetica"/>
                <a:ea typeface="Tahoma" panose="020B0604030504040204" pitchFamily="34" charset="0"/>
                <a:cs typeface="Helvetica"/>
              </a:rPr>
              <a:t> </a:t>
            </a:r>
            <a:r>
              <a:rPr lang="en-US" sz="3600" b="1" dirty="0" err="1">
                <a:solidFill>
                  <a:schemeClr val="tx2"/>
                </a:solidFill>
                <a:latin typeface="Helvetica"/>
                <a:ea typeface="Tahoma" panose="020B0604030504040204" pitchFamily="34" charset="0"/>
                <a:cs typeface="Helvetica"/>
              </a:rPr>
              <a:t>problemas</a:t>
            </a:r>
            <a:r>
              <a:rPr lang="en-US" sz="3600" b="1" dirty="0">
                <a:solidFill>
                  <a:schemeClr val="tx2"/>
                </a:solidFill>
                <a:latin typeface="Helvetica"/>
                <a:ea typeface="Tahoma" panose="020B0604030504040204" pitchFamily="34" charset="0"/>
                <a:cs typeface="Helvetica"/>
              </a:rPr>
              <a:t> ¨</a:t>
            </a:r>
            <a:r>
              <a:rPr lang="en-US" sz="3600" b="1" dirty="0" err="1">
                <a:solidFill>
                  <a:schemeClr val="tx2"/>
                </a:solidFill>
                <a:latin typeface="Helvetica"/>
                <a:ea typeface="Tahoma" panose="020B0604030504040204" pitchFamily="34" charset="0"/>
                <a:cs typeface="Helvetica"/>
              </a:rPr>
              <a:t>malditos</a:t>
            </a:r>
            <a:r>
              <a:rPr lang="en-US" sz="3600" b="1" dirty="0">
                <a:solidFill>
                  <a:schemeClr val="tx2"/>
                </a:solidFill>
                <a:latin typeface="Helvetica"/>
                <a:ea typeface="Tahoma" panose="020B0604030504040204" pitchFamily="34" charset="0"/>
                <a:cs typeface="Helvetica"/>
              </a:rPr>
              <a:t>¨ </a:t>
            </a:r>
            <a:r>
              <a:rPr lang="en-US" dirty="0">
                <a:solidFill>
                  <a:schemeClr val="tx2"/>
                </a:solidFill>
                <a:latin typeface="Helvetica"/>
                <a:ea typeface="Tahoma" panose="020B0604030504040204" pitchFamily="34" charset="0"/>
                <a:cs typeface="Helvetica"/>
              </a:rPr>
              <a:t>(wicked problems)</a:t>
            </a:r>
            <a:endParaRPr lang="en-US" sz="3600" dirty="0">
              <a:solidFill>
                <a:schemeClr val="tx2"/>
              </a:solidFill>
              <a:latin typeface="Helvetica"/>
              <a:ea typeface="Tahoma" panose="020B0604030504040204" pitchFamily="34" charset="0"/>
              <a:cs typeface="Helvetica"/>
            </a:endParaRPr>
          </a:p>
        </p:txBody>
      </p:sp>
      <p:sp>
        <p:nvSpPr>
          <p:cNvPr id="3" name="CuadroTexto 7">
            <a:extLst>
              <a:ext uri="{FF2B5EF4-FFF2-40B4-BE49-F238E27FC236}">
                <a16:creationId xmlns:a16="http://schemas.microsoft.com/office/drawing/2014/main" id="{547A1867-593C-4323-8BC2-2FEC3E7D0384}"/>
              </a:ext>
            </a:extLst>
          </p:cNvPr>
          <p:cNvSpPr txBox="1"/>
          <p:nvPr/>
        </p:nvSpPr>
        <p:spPr>
          <a:xfrm>
            <a:off x="912965" y="4192673"/>
            <a:ext cx="7484059" cy="400110"/>
          </a:xfrm>
          <a:prstGeom prst="rect">
            <a:avLst/>
          </a:prstGeom>
          <a:noFill/>
        </p:spPr>
        <p:txBody>
          <a:bodyPr wrap="square" rtlCol="0">
            <a:spAutoFit/>
          </a:bodyPr>
          <a:lstStyle/>
          <a:p>
            <a:r>
              <a:rPr lang="es-ES" sz="2000" dirty="0">
                <a:solidFill>
                  <a:srgbClr val="C00000"/>
                </a:solidFill>
                <a:latin typeface="Arial"/>
                <a:cs typeface="Arial"/>
              </a:rPr>
              <a:t>ES ÚTIL EN LOS ESTADÍOS  INICIALES DE LA INNOVACIÓN</a:t>
            </a:r>
            <a:endParaRPr lang="en-US" sz="2000" b="1" dirty="0">
              <a:solidFill>
                <a:srgbClr val="C00000"/>
              </a:solidFill>
              <a:latin typeface="Arial"/>
              <a:cs typeface="Arial"/>
            </a:endParaRPr>
          </a:p>
        </p:txBody>
      </p:sp>
      <p:sp>
        <p:nvSpPr>
          <p:cNvPr id="4" name="CuadroTexto 7">
            <a:extLst>
              <a:ext uri="{FF2B5EF4-FFF2-40B4-BE49-F238E27FC236}">
                <a16:creationId xmlns:a16="http://schemas.microsoft.com/office/drawing/2014/main" id="{547A1867-593C-4323-8BC2-2FEC3E7D0384}"/>
              </a:ext>
            </a:extLst>
          </p:cNvPr>
          <p:cNvSpPr txBox="1"/>
          <p:nvPr/>
        </p:nvSpPr>
        <p:spPr>
          <a:xfrm>
            <a:off x="912965" y="4968972"/>
            <a:ext cx="6928834" cy="400110"/>
          </a:xfrm>
          <a:prstGeom prst="rect">
            <a:avLst/>
          </a:prstGeom>
          <a:noFill/>
        </p:spPr>
        <p:txBody>
          <a:bodyPr wrap="square" rtlCol="0">
            <a:spAutoFit/>
          </a:bodyPr>
          <a:lstStyle/>
          <a:p>
            <a:r>
              <a:rPr lang="es-ES" sz="2000" dirty="0">
                <a:latin typeface="Arial"/>
                <a:cs typeface="Arial"/>
              </a:rPr>
              <a:t>Ver video : </a:t>
            </a:r>
            <a:endParaRPr lang="en-US" sz="2000" b="1" dirty="0">
              <a:latin typeface="Arial"/>
              <a:cs typeface="Arial"/>
            </a:endParaRPr>
          </a:p>
        </p:txBody>
      </p:sp>
    </p:spTree>
    <p:extLst>
      <p:ext uri="{BB962C8B-B14F-4D97-AF65-F5344CB8AC3E}">
        <p14:creationId xmlns:p14="http://schemas.microsoft.com/office/powerpoint/2010/main" val="1601354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9226" y="805637"/>
            <a:ext cx="4130041" cy="738664"/>
          </a:xfrm>
          <a:prstGeom prst="rect">
            <a:avLst/>
          </a:prstGeom>
          <a:noFill/>
        </p:spPr>
        <p:txBody>
          <a:bodyPr wrap="none" rtlCol="0">
            <a:spAutoFit/>
          </a:bodyPr>
          <a:lstStyle/>
          <a:p>
            <a:r>
              <a:rPr lang="es-ES" sz="2100" dirty="0">
                <a:solidFill>
                  <a:srgbClr val="000000"/>
                </a:solidFill>
                <a:latin typeface="Arial"/>
                <a:cs typeface="Arial"/>
              </a:rPr>
              <a:t>VALOR DEL DESIGN THINKING</a:t>
            </a:r>
          </a:p>
          <a:p>
            <a:r>
              <a:rPr lang="es-ES" sz="2100" b="1" dirty="0">
                <a:solidFill>
                  <a:srgbClr val="000000"/>
                </a:solidFill>
                <a:latin typeface="Arial"/>
                <a:cs typeface="Arial"/>
              </a:rPr>
              <a:t>PROBLEMAS MALDITOS</a:t>
            </a:r>
            <a:endParaRPr lang="en-US" sz="2100" b="1" dirty="0">
              <a:solidFill>
                <a:srgbClr val="000000"/>
              </a:solidFill>
              <a:latin typeface="Arial"/>
              <a:cs typeface="Arial"/>
            </a:endParaRPr>
          </a:p>
        </p:txBody>
      </p:sp>
      <p:sp>
        <p:nvSpPr>
          <p:cNvPr id="5" name="7 Marcador de contenido"/>
          <p:cNvSpPr>
            <a:spLocks noGrp="1"/>
          </p:cNvSpPr>
          <p:nvPr>
            <p:ph idx="1"/>
          </p:nvPr>
        </p:nvSpPr>
        <p:spPr>
          <a:xfrm>
            <a:off x="546455" y="2717602"/>
            <a:ext cx="3669528" cy="3033675"/>
          </a:xfrm>
        </p:spPr>
        <p:txBody>
          <a:bodyPr>
            <a:noAutofit/>
          </a:bodyPr>
          <a:lstStyle/>
          <a:p>
            <a:pPr marL="0" lvl="1" indent="0" algn="just">
              <a:spcBef>
                <a:spcPts val="0"/>
              </a:spcBef>
              <a:buNone/>
            </a:pPr>
            <a:r>
              <a:rPr lang="es-ES" sz="1350" b="1" dirty="0">
                <a:latin typeface="Arial"/>
                <a:cs typeface="Arial"/>
              </a:rPr>
              <a:t>Centrados en personas </a:t>
            </a:r>
          </a:p>
          <a:p>
            <a:pPr marL="0" lvl="1" indent="0" algn="just">
              <a:spcBef>
                <a:spcPts val="0"/>
              </a:spcBef>
              <a:buNone/>
            </a:pPr>
            <a:r>
              <a:rPr lang="es-ES" sz="1050" dirty="0">
                <a:latin typeface="Arial"/>
                <a:cs typeface="Arial"/>
              </a:rPr>
              <a:t>requieren un conocimiento profundo de los beneficiarios/participantes</a:t>
            </a:r>
          </a:p>
          <a:p>
            <a:pPr marL="0" lvl="1" indent="0" algn="just">
              <a:spcBef>
                <a:spcPts val="0"/>
              </a:spcBef>
              <a:buNone/>
            </a:pPr>
            <a:endParaRPr lang="es-ES" sz="1350" b="1" dirty="0">
              <a:latin typeface="Arial"/>
              <a:cs typeface="Arial"/>
            </a:endParaRPr>
          </a:p>
          <a:p>
            <a:pPr marL="0" lvl="1" indent="0" algn="just">
              <a:spcBef>
                <a:spcPts val="0"/>
              </a:spcBef>
              <a:buNone/>
            </a:pPr>
            <a:r>
              <a:rPr lang="es-ES" sz="1350" b="1" dirty="0">
                <a:latin typeface="Arial"/>
                <a:cs typeface="Arial"/>
              </a:rPr>
              <a:t>Complejos</a:t>
            </a:r>
            <a:endParaRPr lang="es-ES" sz="1350" dirty="0">
              <a:latin typeface="Arial"/>
              <a:cs typeface="Arial"/>
            </a:endParaRPr>
          </a:p>
          <a:p>
            <a:pPr marL="0" lvl="1" indent="0" algn="just">
              <a:spcBef>
                <a:spcPts val="0"/>
              </a:spcBef>
              <a:buNone/>
            </a:pPr>
            <a:r>
              <a:rPr lang="es-ES" sz="1050" dirty="0">
                <a:latin typeface="Arial"/>
                <a:cs typeface="Arial"/>
              </a:rPr>
              <a:t>no los entendemos bien, necesitamos explorar y requiere acuerdo de múltiples actores</a:t>
            </a:r>
          </a:p>
          <a:p>
            <a:pPr marL="0" lvl="1" indent="0" algn="just">
              <a:spcBef>
                <a:spcPts val="0"/>
              </a:spcBef>
              <a:buNone/>
            </a:pPr>
            <a:endParaRPr lang="es-ES" sz="1350" b="1" dirty="0">
              <a:latin typeface="Arial"/>
              <a:cs typeface="Arial"/>
            </a:endParaRPr>
          </a:p>
          <a:p>
            <a:pPr marL="0" lvl="1" indent="0" algn="just">
              <a:spcBef>
                <a:spcPts val="0"/>
              </a:spcBef>
              <a:buNone/>
            </a:pPr>
            <a:r>
              <a:rPr lang="es-ES" sz="1350" b="1" dirty="0">
                <a:latin typeface="Arial"/>
                <a:cs typeface="Arial"/>
              </a:rPr>
              <a:t>Hay muchas lagunas de conocimiento </a:t>
            </a:r>
          </a:p>
          <a:p>
            <a:pPr marL="0" lvl="1" indent="0" algn="just">
              <a:spcBef>
                <a:spcPts val="0"/>
              </a:spcBef>
              <a:buNone/>
            </a:pPr>
            <a:r>
              <a:rPr lang="es-ES" sz="1050" dirty="0">
                <a:latin typeface="Arial"/>
                <a:cs typeface="Arial"/>
              </a:rPr>
              <a:t>(pequeñas o grandes), y la información del pasado no nos ayuda </a:t>
            </a:r>
          </a:p>
          <a:p>
            <a:pPr marL="0" lvl="1" indent="0" algn="just">
              <a:spcBef>
                <a:spcPts val="0"/>
              </a:spcBef>
              <a:buNone/>
            </a:pPr>
            <a:endParaRPr lang="es-ES" sz="1350" b="1" dirty="0">
              <a:latin typeface="Arial"/>
              <a:cs typeface="Arial"/>
            </a:endParaRPr>
          </a:p>
          <a:p>
            <a:pPr marL="0" lvl="1" indent="0" algn="just">
              <a:spcBef>
                <a:spcPts val="0"/>
              </a:spcBef>
              <a:buNone/>
            </a:pPr>
            <a:r>
              <a:rPr lang="es-ES" sz="1350" b="1" dirty="0">
                <a:latin typeface="Arial"/>
                <a:cs typeface="Arial"/>
              </a:rPr>
              <a:t>Hay pocos datos existentes </a:t>
            </a:r>
          </a:p>
          <a:p>
            <a:pPr marL="0" lvl="1" indent="0" algn="just">
              <a:spcBef>
                <a:spcPts val="0"/>
              </a:spcBef>
              <a:buNone/>
            </a:pPr>
            <a:r>
              <a:rPr lang="es-ES" sz="1050" dirty="0">
                <a:latin typeface="Arial"/>
                <a:cs typeface="Arial"/>
              </a:rPr>
              <a:t>y pocas o ninguna experiencia previa o caso de éxitos para analizar</a:t>
            </a:r>
          </a:p>
        </p:txBody>
      </p:sp>
      <p:sp>
        <p:nvSpPr>
          <p:cNvPr id="6" name="7 Marcador de contenido"/>
          <p:cNvSpPr txBox="1">
            <a:spLocks/>
          </p:cNvSpPr>
          <p:nvPr/>
        </p:nvSpPr>
        <p:spPr>
          <a:xfrm>
            <a:off x="5064442" y="2665414"/>
            <a:ext cx="3576362" cy="3097202"/>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350" b="1" dirty="0">
                <a:latin typeface="Arial"/>
                <a:cs typeface="Arial"/>
              </a:rPr>
              <a:t>No son problemas que dependen de personas que tienen que llegar a un acuerdo, </a:t>
            </a:r>
          </a:p>
          <a:p>
            <a:pPr marL="0" indent="0">
              <a:lnSpc>
                <a:spcPct val="100000"/>
              </a:lnSpc>
              <a:spcBef>
                <a:spcPts val="0"/>
              </a:spcBef>
              <a:buNone/>
            </a:pPr>
            <a:r>
              <a:rPr lang="es-ES" sz="1050" dirty="0">
                <a:latin typeface="Arial"/>
                <a:cs typeface="Arial"/>
              </a:rPr>
              <a:t>Se pueden solucionar de manera unilateral, por ejemplo un problema técnico, una cuestión de toma de decisión o </a:t>
            </a:r>
            <a:r>
              <a:rPr lang="es-ES" sz="1050" dirty="0" err="1">
                <a:latin typeface="Arial"/>
                <a:cs typeface="Arial"/>
              </a:rPr>
              <a:t>priordad</a:t>
            </a:r>
            <a:endParaRPr lang="es-ES" sz="1050" dirty="0">
              <a:latin typeface="Arial"/>
              <a:cs typeface="Arial"/>
            </a:endParaRPr>
          </a:p>
          <a:p>
            <a:pPr marL="0" indent="0">
              <a:lnSpc>
                <a:spcPct val="100000"/>
              </a:lnSpc>
              <a:spcBef>
                <a:spcPts val="0"/>
              </a:spcBef>
              <a:buNone/>
            </a:pPr>
            <a:endParaRPr lang="es-ES" sz="1350" b="1" dirty="0">
              <a:latin typeface="Arial"/>
              <a:cs typeface="Arial"/>
            </a:endParaRPr>
          </a:p>
          <a:p>
            <a:pPr marL="0" indent="0">
              <a:lnSpc>
                <a:spcPct val="100000"/>
              </a:lnSpc>
              <a:spcBef>
                <a:spcPts val="0"/>
              </a:spcBef>
              <a:buNone/>
            </a:pPr>
            <a:r>
              <a:rPr lang="es-ES" sz="1350" b="1" dirty="0">
                <a:latin typeface="Arial"/>
                <a:cs typeface="Arial"/>
              </a:rPr>
              <a:t>Existe información sobre el problema</a:t>
            </a:r>
          </a:p>
          <a:p>
            <a:pPr marL="0" indent="0">
              <a:lnSpc>
                <a:spcPct val="100000"/>
              </a:lnSpc>
              <a:spcBef>
                <a:spcPts val="0"/>
              </a:spcBef>
              <a:buNone/>
            </a:pPr>
            <a:r>
              <a:rPr lang="es-ES" sz="1050" dirty="0">
                <a:latin typeface="Arial"/>
                <a:cs typeface="Arial"/>
              </a:rPr>
              <a:t>Conocemos bien el problema, sus raíces, las motivaciones de los actores involucrados, hay estudios y datos que se pueden utilizar </a:t>
            </a:r>
          </a:p>
          <a:p>
            <a:pPr marL="0" indent="0">
              <a:lnSpc>
                <a:spcPct val="100000"/>
              </a:lnSpc>
              <a:spcBef>
                <a:spcPts val="0"/>
              </a:spcBef>
              <a:buNone/>
            </a:pPr>
            <a:endParaRPr lang="es-ES" sz="1350" b="1" dirty="0">
              <a:latin typeface="Arial"/>
              <a:cs typeface="Arial"/>
            </a:endParaRPr>
          </a:p>
          <a:p>
            <a:pPr marL="0" indent="0">
              <a:lnSpc>
                <a:spcPct val="100000"/>
              </a:lnSpc>
              <a:spcBef>
                <a:spcPts val="0"/>
              </a:spcBef>
              <a:buNone/>
            </a:pPr>
            <a:r>
              <a:rPr lang="es-ES" sz="1350" b="1" dirty="0">
                <a:latin typeface="Arial"/>
                <a:cs typeface="Arial"/>
              </a:rPr>
              <a:t>Existen experiencias previas </a:t>
            </a:r>
            <a:endParaRPr lang="es-ES" sz="1350" dirty="0">
              <a:latin typeface="Arial"/>
              <a:cs typeface="Arial"/>
            </a:endParaRPr>
          </a:p>
          <a:p>
            <a:pPr marL="0" indent="0">
              <a:lnSpc>
                <a:spcPct val="100000"/>
              </a:lnSpc>
              <a:spcBef>
                <a:spcPts val="0"/>
              </a:spcBef>
              <a:buNone/>
            </a:pPr>
            <a:r>
              <a:rPr lang="es-ES" sz="1050" dirty="0">
                <a:latin typeface="Arial"/>
                <a:cs typeface="Arial"/>
              </a:rPr>
              <a:t>el pasado nos sirve para predecir el futuro y tenemos varias fuentes de información y de experiencias previas en las que tomar ejemplo</a:t>
            </a:r>
          </a:p>
          <a:p>
            <a:pPr marL="0" indent="0">
              <a:lnSpc>
                <a:spcPct val="100000"/>
              </a:lnSpc>
              <a:spcBef>
                <a:spcPts val="0"/>
              </a:spcBef>
              <a:buNone/>
            </a:pPr>
            <a:endParaRPr lang="es-ES" sz="1350" b="1" dirty="0">
              <a:latin typeface="Arial"/>
              <a:cs typeface="Arial"/>
            </a:endParaRPr>
          </a:p>
          <a:p>
            <a:pPr marL="0" indent="0">
              <a:lnSpc>
                <a:spcPct val="100000"/>
              </a:lnSpc>
              <a:spcBef>
                <a:spcPts val="0"/>
              </a:spcBef>
              <a:buNone/>
            </a:pPr>
            <a:r>
              <a:rPr lang="es-ES" sz="1350" b="1" dirty="0">
                <a:latin typeface="Arial"/>
                <a:cs typeface="Arial"/>
              </a:rPr>
              <a:t>Pocos actores involucrados </a:t>
            </a:r>
          </a:p>
          <a:p>
            <a:pPr marL="0" indent="0">
              <a:lnSpc>
                <a:spcPct val="100000"/>
              </a:lnSpc>
              <a:spcBef>
                <a:spcPts val="0"/>
              </a:spcBef>
              <a:buNone/>
            </a:pPr>
            <a:r>
              <a:rPr lang="es-ES" sz="1050" dirty="0">
                <a:latin typeface="Arial"/>
                <a:cs typeface="Arial"/>
              </a:rPr>
              <a:t>en el problema y solución</a:t>
            </a:r>
          </a:p>
          <a:p>
            <a:pPr marL="0" indent="0">
              <a:lnSpc>
                <a:spcPct val="100000"/>
              </a:lnSpc>
              <a:spcBef>
                <a:spcPts val="0"/>
              </a:spcBef>
              <a:buNone/>
            </a:pPr>
            <a:endParaRPr lang="es-ES" sz="1350" dirty="0">
              <a:latin typeface="Arial"/>
              <a:cs typeface="Arial"/>
            </a:endParaRPr>
          </a:p>
          <a:p>
            <a:pPr marL="0" indent="0">
              <a:lnSpc>
                <a:spcPct val="100000"/>
              </a:lnSpc>
              <a:spcBef>
                <a:spcPts val="0"/>
              </a:spcBef>
              <a:buNone/>
            </a:pPr>
            <a:endParaRPr lang="es-ES" sz="1350" dirty="0">
              <a:latin typeface="Arial"/>
              <a:cs typeface="Arial"/>
            </a:endParaRPr>
          </a:p>
          <a:p>
            <a:pPr marL="0" indent="0">
              <a:lnSpc>
                <a:spcPct val="100000"/>
              </a:lnSpc>
              <a:spcBef>
                <a:spcPts val="0"/>
              </a:spcBef>
              <a:buNone/>
            </a:pPr>
            <a:endParaRPr lang="es-ES" sz="1350" dirty="0">
              <a:latin typeface="Arial"/>
              <a:cs typeface="Arial"/>
            </a:endParaRPr>
          </a:p>
        </p:txBody>
      </p:sp>
      <p:sp>
        <p:nvSpPr>
          <p:cNvPr id="2" name="CuadroTexto 1"/>
          <p:cNvSpPr txBox="1"/>
          <p:nvPr/>
        </p:nvSpPr>
        <p:spPr>
          <a:xfrm>
            <a:off x="821103" y="1850846"/>
            <a:ext cx="3481474" cy="646331"/>
          </a:xfrm>
          <a:prstGeom prst="rect">
            <a:avLst/>
          </a:prstGeom>
          <a:noFill/>
        </p:spPr>
        <p:txBody>
          <a:bodyPr wrap="square" rtlCol="0">
            <a:spAutoFit/>
          </a:bodyPr>
          <a:lstStyle>
            <a:defPPr>
              <a:defRPr lang="en-US"/>
            </a:defPPr>
            <a:lvl1pPr>
              <a:defRPr sz="2400" b="1">
                <a:latin typeface="Arial"/>
                <a:cs typeface="Arial"/>
              </a:defRPr>
            </a:lvl1pPr>
          </a:lstStyle>
          <a:p>
            <a:r>
              <a:rPr lang="en-US" sz="1800" dirty="0" err="1"/>
              <a:t>Caracerísticas</a:t>
            </a:r>
            <a:r>
              <a:rPr lang="en-US" sz="1800" dirty="0"/>
              <a:t> </a:t>
            </a:r>
            <a:r>
              <a:rPr lang="en-US" sz="1800" dirty="0" err="1"/>
              <a:t>problemas</a:t>
            </a:r>
            <a:r>
              <a:rPr lang="en-US" sz="1800" dirty="0"/>
              <a:t> </a:t>
            </a:r>
            <a:r>
              <a:rPr lang="en-US" sz="1800" dirty="0" err="1"/>
              <a:t>malditos</a:t>
            </a:r>
            <a:endParaRPr lang="en-US" sz="1800" dirty="0"/>
          </a:p>
        </p:txBody>
      </p:sp>
      <p:pic>
        <p:nvPicPr>
          <p:cNvPr id="3" name="Imagen 2" descr="correct-and-incorrect-symbol-vector-icon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412" y="1785153"/>
            <a:ext cx="567023" cy="722615"/>
          </a:xfrm>
          <a:prstGeom prst="rect">
            <a:avLst/>
          </a:prstGeom>
        </p:spPr>
      </p:pic>
      <p:pic>
        <p:nvPicPr>
          <p:cNvPr id="8" name="Imagen 7" descr="correct-and-incorrect-symbol-vector-icon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70940" y="1694826"/>
            <a:ext cx="567023" cy="722615"/>
          </a:xfrm>
          <a:prstGeom prst="rect">
            <a:avLst/>
          </a:prstGeom>
        </p:spPr>
      </p:pic>
      <p:sp>
        <p:nvSpPr>
          <p:cNvPr id="9" name="CuadroTexto 8"/>
          <p:cNvSpPr txBox="1"/>
          <p:nvPr/>
        </p:nvSpPr>
        <p:spPr>
          <a:xfrm>
            <a:off x="5409298" y="1785154"/>
            <a:ext cx="2982368" cy="646331"/>
          </a:xfrm>
          <a:prstGeom prst="rect">
            <a:avLst/>
          </a:prstGeom>
          <a:noFill/>
        </p:spPr>
        <p:txBody>
          <a:bodyPr wrap="square" rtlCol="0">
            <a:spAutoFit/>
          </a:bodyPr>
          <a:lstStyle/>
          <a:p>
            <a:r>
              <a:rPr lang="en-US" b="1" dirty="0" err="1">
                <a:latin typeface="Arial"/>
                <a:cs typeface="Arial"/>
              </a:rPr>
              <a:t>Caracerísticas</a:t>
            </a:r>
            <a:r>
              <a:rPr lang="en-US" b="1" dirty="0">
                <a:latin typeface="Arial"/>
                <a:cs typeface="Arial"/>
              </a:rPr>
              <a:t> </a:t>
            </a:r>
            <a:r>
              <a:rPr lang="en-US" b="1" dirty="0" err="1">
                <a:latin typeface="Arial"/>
                <a:cs typeface="Arial"/>
              </a:rPr>
              <a:t>problemas</a:t>
            </a:r>
            <a:r>
              <a:rPr lang="en-US" b="1" dirty="0">
                <a:latin typeface="Arial"/>
                <a:cs typeface="Arial"/>
              </a:rPr>
              <a:t> “no” </a:t>
            </a:r>
            <a:r>
              <a:rPr lang="en-US" b="1" dirty="0" err="1">
                <a:latin typeface="Arial"/>
                <a:cs typeface="Arial"/>
              </a:rPr>
              <a:t>malditos</a:t>
            </a:r>
            <a:endParaRPr lang="en-US" b="1" dirty="0">
              <a:latin typeface="Arial"/>
              <a:cs typeface="Arial"/>
            </a:endParaRPr>
          </a:p>
        </p:txBody>
      </p:sp>
      <p:cxnSp>
        <p:nvCxnSpPr>
          <p:cNvPr id="11" name="Conector recto 10"/>
          <p:cNvCxnSpPr/>
          <p:nvPr/>
        </p:nvCxnSpPr>
        <p:spPr>
          <a:xfrm>
            <a:off x="435184" y="2581673"/>
            <a:ext cx="38181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4770604" y="2581673"/>
            <a:ext cx="381812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2354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p:nvPr/>
        </p:nvSpPr>
        <p:spPr>
          <a:xfrm>
            <a:off x="5203640" y="3324961"/>
            <a:ext cx="3108613" cy="2462213"/>
          </a:xfrm>
          <a:prstGeom prst="rect">
            <a:avLst/>
          </a:prstGeom>
          <a:noFill/>
        </p:spPr>
        <p:txBody>
          <a:bodyPr wrap="square" rtlCol="0">
            <a:spAutoFit/>
          </a:bodyPr>
          <a:lstStyle/>
          <a:p>
            <a:r>
              <a:rPr lang="fr-FR" sz="825" i="1" dirty="0">
                <a:latin typeface="Arial"/>
                <a:ea typeface="Tahoma" panose="020B0604030504040204" pitchFamily="34" charset="0"/>
                <a:cs typeface="Arial"/>
              </a:rPr>
              <a:t>EJEMPLO  DE EXITO: </a:t>
            </a:r>
            <a:r>
              <a:rPr lang="fr-FR" sz="1400" i="1" dirty="0" err="1">
                <a:latin typeface="Arial"/>
                <a:ea typeface="Tahoma" panose="020B0604030504040204" pitchFamily="34" charset="0"/>
                <a:cs typeface="Arial"/>
              </a:rPr>
              <a:t>Diseño</a:t>
            </a:r>
            <a:r>
              <a:rPr lang="fr-FR" sz="1400" i="1" dirty="0">
                <a:latin typeface="Arial"/>
                <a:ea typeface="Tahoma" panose="020B0604030504040204" pitchFamily="34" charset="0"/>
                <a:cs typeface="Arial"/>
              </a:rPr>
              <a:t> de un </a:t>
            </a:r>
            <a:r>
              <a:rPr lang="fr-FR" sz="1400" i="1" dirty="0" err="1">
                <a:latin typeface="Arial"/>
                <a:ea typeface="Tahoma" panose="020B0604030504040204" pitchFamily="34" charset="0"/>
                <a:cs typeface="Arial"/>
              </a:rPr>
              <a:t>sistema</a:t>
            </a:r>
            <a:r>
              <a:rPr lang="fr-FR" sz="1400" i="1" dirty="0">
                <a:latin typeface="Arial"/>
                <a:ea typeface="Tahoma" panose="020B0604030504040204" pitchFamily="34" charset="0"/>
                <a:cs typeface="Arial"/>
              </a:rPr>
              <a:t> de </a:t>
            </a:r>
            <a:r>
              <a:rPr lang="fr-FR" sz="1400" i="1" dirty="0" err="1">
                <a:latin typeface="Arial"/>
                <a:ea typeface="Tahoma" panose="020B0604030504040204" pitchFamily="34" charset="0"/>
                <a:cs typeface="Arial"/>
              </a:rPr>
              <a:t>atención</a:t>
            </a:r>
            <a:r>
              <a:rPr lang="fr-FR" sz="1400" i="1" dirty="0">
                <a:latin typeface="Arial"/>
                <a:ea typeface="Tahoma" panose="020B0604030504040204" pitchFamily="34" charset="0"/>
                <a:cs typeface="Arial"/>
              </a:rPr>
              <a:t>  a la </a:t>
            </a:r>
            <a:r>
              <a:rPr lang="fr-FR" sz="1400" i="1" dirty="0" err="1">
                <a:latin typeface="Arial"/>
                <a:ea typeface="Tahoma" panose="020B0604030504040204" pitchFamily="34" charset="0"/>
                <a:cs typeface="Arial"/>
              </a:rPr>
              <a:t>violencia</a:t>
            </a:r>
            <a:r>
              <a:rPr lang="fr-FR" sz="1400" i="1" dirty="0">
                <a:latin typeface="Arial"/>
                <a:ea typeface="Tahoma" panose="020B0604030504040204" pitchFamily="34" charset="0"/>
                <a:cs typeface="Arial"/>
              </a:rPr>
              <a:t> de </a:t>
            </a:r>
            <a:r>
              <a:rPr lang="fr-FR" sz="1400" i="1" dirty="0" err="1">
                <a:latin typeface="Arial"/>
                <a:ea typeface="Tahoma" panose="020B0604030504040204" pitchFamily="34" charset="0"/>
                <a:cs typeface="Arial"/>
              </a:rPr>
              <a:t>género</a:t>
            </a:r>
            <a:r>
              <a:rPr lang="fr-FR" sz="1400" i="1" dirty="0">
                <a:latin typeface="Arial"/>
                <a:ea typeface="Tahoma" panose="020B0604030504040204" pitchFamily="34" charset="0"/>
                <a:cs typeface="Arial"/>
              </a:rPr>
              <a:t> en </a:t>
            </a:r>
            <a:r>
              <a:rPr lang="fr-FR" sz="1400" i="1" dirty="0" err="1">
                <a:latin typeface="Arial"/>
                <a:ea typeface="Tahoma" panose="020B0604030504040204" pitchFamily="34" charset="0"/>
                <a:cs typeface="Arial"/>
              </a:rPr>
              <a:t>unas</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comunidades</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donde</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existen</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múltiples</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estudios</a:t>
            </a:r>
            <a:r>
              <a:rPr lang="fr-FR" sz="1400" i="1" dirty="0">
                <a:latin typeface="Arial"/>
                <a:ea typeface="Tahoma" panose="020B0604030504040204" pitchFamily="34" charset="0"/>
                <a:cs typeface="Arial"/>
              </a:rPr>
              <a:t>, y </a:t>
            </a:r>
            <a:r>
              <a:rPr lang="fr-FR" sz="1400" i="1" dirty="0" err="1">
                <a:latin typeface="Arial"/>
                <a:ea typeface="Tahoma" panose="020B0604030504040204" pitchFamily="34" charset="0"/>
                <a:cs typeface="Arial"/>
              </a:rPr>
              <a:t>analíticas</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desde</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servicios</a:t>
            </a:r>
            <a:r>
              <a:rPr lang="fr-FR" sz="1400" i="1" dirty="0">
                <a:latin typeface="Arial"/>
                <a:ea typeface="Tahoma" panose="020B0604030504040204" pitchFamily="34" charset="0"/>
                <a:cs typeface="Arial"/>
              </a:rPr>
              <a:t> sociales y </a:t>
            </a:r>
            <a:r>
              <a:rPr lang="fr-FR" sz="1400" i="1" dirty="0" err="1">
                <a:latin typeface="Arial"/>
                <a:ea typeface="Tahoma" panose="020B0604030504040204" pitchFamily="34" charset="0"/>
                <a:cs typeface="Arial"/>
              </a:rPr>
              <a:t>sanitarios</a:t>
            </a:r>
            <a:r>
              <a:rPr lang="fr-FR" sz="1400" i="1" dirty="0">
                <a:latin typeface="Arial"/>
                <a:ea typeface="Tahoma" panose="020B0604030504040204" pitchFamily="34" charset="0"/>
                <a:cs typeface="Arial"/>
              </a:rPr>
              <a:t> sobre </a:t>
            </a:r>
            <a:r>
              <a:rPr lang="fr-FR" sz="1400" i="1" dirty="0" err="1">
                <a:latin typeface="Arial"/>
                <a:ea typeface="Tahoma" panose="020B0604030504040204" pitchFamily="34" charset="0"/>
                <a:cs typeface="Arial"/>
              </a:rPr>
              <a:t>cuáles</a:t>
            </a:r>
            <a:r>
              <a:rPr lang="fr-FR" sz="1400" i="1" dirty="0">
                <a:latin typeface="Arial"/>
                <a:ea typeface="Tahoma" panose="020B0604030504040204" pitchFamily="34" charset="0"/>
                <a:cs typeface="Arial"/>
              </a:rPr>
              <a:t> son los </a:t>
            </a:r>
            <a:r>
              <a:rPr lang="fr-FR" sz="1400" i="1" dirty="0" err="1">
                <a:latin typeface="Arial"/>
                <a:ea typeface="Tahoma" panose="020B0604030504040204" pitchFamily="34" charset="0"/>
                <a:cs typeface="Arial"/>
              </a:rPr>
              <a:t>problemas</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tipologías</a:t>
            </a:r>
            <a:r>
              <a:rPr lang="fr-FR" sz="1400" i="1" dirty="0">
                <a:latin typeface="Arial"/>
                <a:ea typeface="Tahoma" panose="020B0604030504040204" pitchFamily="34" charset="0"/>
                <a:cs typeface="Arial"/>
              </a:rPr>
              <a:t> de </a:t>
            </a:r>
            <a:r>
              <a:rPr lang="fr-FR" sz="1400" i="1" dirty="0" err="1">
                <a:latin typeface="Arial"/>
                <a:ea typeface="Tahoma" panose="020B0604030504040204" pitchFamily="34" charset="0"/>
                <a:cs typeface="Arial"/>
              </a:rPr>
              <a:t>casos</a:t>
            </a:r>
            <a:r>
              <a:rPr lang="fr-FR" sz="1400" i="1" dirty="0">
                <a:latin typeface="Arial"/>
                <a:ea typeface="Tahoma" panose="020B0604030504040204" pitchFamily="34" charset="0"/>
                <a:cs typeface="Arial"/>
              </a:rPr>
              <a:t> y </a:t>
            </a:r>
            <a:r>
              <a:rPr lang="fr-FR" sz="1400" i="1" dirty="0" err="1">
                <a:latin typeface="Arial"/>
                <a:ea typeface="Tahoma" panose="020B0604030504040204" pitchFamily="34" charset="0"/>
                <a:cs typeface="Arial"/>
              </a:rPr>
              <a:t>recursos</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necesarios</a:t>
            </a:r>
            <a:r>
              <a:rPr lang="fr-FR" sz="1400" i="1" dirty="0">
                <a:latin typeface="Arial"/>
                <a:ea typeface="Tahoma" panose="020B0604030504040204" pitchFamily="34" charset="0"/>
                <a:cs typeface="Arial"/>
              </a:rPr>
              <a:t>. Se </a:t>
            </a:r>
            <a:r>
              <a:rPr lang="fr-FR" sz="1400" i="1" dirty="0" err="1">
                <a:latin typeface="Arial"/>
                <a:ea typeface="Tahoma" panose="020B0604030504040204" pitchFamily="34" charset="0"/>
                <a:cs typeface="Arial"/>
              </a:rPr>
              <a:t>comprenden</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todos</a:t>
            </a:r>
            <a:r>
              <a:rPr lang="fr-FR" sz="1400" i="1" dirty="0">
                <a:latin typeface="Arial"/>
                <a:ea typeface="Tahoma" panose="020B0604030504040204" pitchFamily="34" charset="0"/>
                <a:cs typeface="Arial"/>
              </a:rPr>
              <a:t> los </a:t>
            </a:r>
            <a:r>
              <a:rPr lang="fr-FR" sz="1400" i="1" dirty="0" err="1">
                <a:latin typeface="Arial"/>
                <a:ea typeface="Tahoma" panose="020B0604030504040204" pitchFamily="34" charset="0"/>
                <a:cs typeface="Arial"/>
              </a:rPr>
              <a:t>factores</a:t>
            </a:r>
            <a:r>
              <a:rPr lang="fr-FR" sz="1400" i="1" dirty="0">
                <a:latin typeface="Arial"/>
                <a:ea typeface="Tahoma" panose="020B0604030504040204" pitchFamily="34" charset="0"/>
                <a:cs typeface="Arial"/>
              </a:rPr>
              <a:t> culturales y </a:t>
            </a:r>
            <a:r>
              <a:rPr lang="fr-FR" sz="1400" i="1" dirty="0" err="1">
                <a:latin typeface="Arial"/>
                <a:ea typeface="Tahoma" panose="020B0604030504040204" pitchFamily="34" charset="0"/>
                <a:cs typeface="Arial"/>
              </a:rPr>
              <a:t>normas</a:t>
            </a:r>
            <a:r>
              <a:rPr lang="fr-FR" sz="1400" i="1" dirty="0">
                <a:latin typeface="Arial"/>
                <a:ea typeface="Tahoma" panose="020B0604030504040204" pitchFamily="34" charset="0"/>
                <a:cs typeface="Arial"/>
              </a:rPr>
              <a:t> sociales, y </a:t>
            </a:r>
            <a:r>
              <a:rPr lang="fr-FR" sz="1400" i="1" dirty="0" err="1">
                <a:latin typeface="Arial"/>
                <a:ea typeface="Tahoma" panose="020B0604030504040204" pitchFamily="34" charset="0"/>
                <a:cs typeface="Arial"/>
              </a:rPr>
              <a:t>ya</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existen</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experiencias</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exitosas</a:t>
            </a:r>
            <a:r>
              <a:rPr lang="fr-FR" sz="1400" i="1" dirty="0">
                <a:latin typeface="Arial"/>
                <a:ea typeface="Tahoma" panose="020B0604030504040204" pitchFamily="34" charset="0"/>
                <a:cs typeface="Arial"/>
              </a:rPr>
              <a:t> de </a:t>
            </a:r>
            <a:r>
              <a:rPr lang="fr-FR" sz="1400" i="1" dirty="0" err="1">
                <a:latin typeface="Arial"/>
                <a:ea typeface="Tahoma" panose="020B0604030504040204" pitchFamily="34" charset="0"/>
                <a:cs typeface="Arial"/>
              </a:rPr>
              <a:t>estos</a:t>
            </a:r>
            <a:r>
              <a:rPr lang="fr-FR" sz="1400" i="1" dirty="0">
                <a:latin typeface="Arial"/>
                <a:ea typeface="Tahoma" panose="020B0604030504040204" pitchFamily="34" charset="0"/>
                <a:cs typeface="Arial"/>
              </a:rPr>
              <a:t> </a:t>
            </a:r>
            <a:r>
              <a:rPr lang="fr-FR" sz="1400" i="1" dirty="0" err="1">
                <a:latin typeface="Arial"/>
                <a:ea typeface="Tahoma" panose="020B0604030504040204" pitchFamily="34" charset="0"/>
                <a:cs typeface="Arial"/>
              </a:rPr>
              <a:t>servicios</a:t>
            </a:r>
            <a:r>
              <a:rPr lang="fr-FR" sz="1400" i="1" dirty="0">
                <a:latin typeface="Arial"/>
                <a:ea typeface="Tahoma" panose="020B0604030504040204" pitchFamily="34" charset="0"/>
                <a:cs typeface="Arial"/>
              </a:rPr>
              <a:t>.</a:t>
            </a:r>
            <a:endParaRPr lang="es-ES" sz="1400" dirty="0">
              <a:latin typeface="Arial"/>
              <a:ea typeface="Tahoma" panose="020B0604030504040204" pitchFamily="34" charset="0"/>
              <a:cs typeface="Arial"/>
            </a:endParaRPr>
          </a:p>
        </p:txBody>
      </p:sp>
      <p:sp>
        <p:nvSpPr>
          <p:cNvPr id="8" name="Rectangle 25"/>
          <p:cNvSpPr>
            <a:spLocks noChangeArrowheads="1"/>
          </p:cNvSpPr>
          <p:nvPr/>
        </p:nvSpPr>
        <p:spPr bwMode="auto">
          <a:xfrm>
            <a:off x="293339" y="4087691"/>
            <a:ext cx="4325002" cy="1717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14313" indent="-214313" defTabSz="342900">
              <a:spcBef>
                <a:spcPct val="20000"/>
              </a:spcBef>
              <a:buFontTx/>
              <a:buChar char="-"/>
            </a:pPr>
            <a:r>
              <a:rPr lang="en-US" sz="1200" dirty="0">
                <a:latin typeface="Arial"/>
                <a:ea typeface="ＭＳ Ｐゴシック" charset="0"/>
                <a:cs typeface="Arial"/>
              </a:rPr>
              <a:t>Alto </a:t>
            </a:r>
            <a:r>
              <a:rPr lang="en-US" sz="1200" dirty="0" err="1">
                <a:latin typeface="Arial"/>
                <a:ea typeface="ＭＳ Ｐゴシック" charset="0"/>
                <a:cs typeface="Arial"/>
              </a:rPr>
              <a:t>nivel</a:t>
            </a:r>
            <a:r>
              <a:rPr lang="en-US" sz="1200" dirty="0">
                <a:latin typeface="Arial"/>
                <a:ea typeface="ＭＳ Ｐゴシック" charset="0"/>
                <a:cs typeface="Arial"/>
              </a:rPr>
              <a:t> de </a:t>
            </a:r>
            <a:r>
              <a:rPr lang="en-US" sz="1200" dirty="0" err="1">
                <a:latin typeface="Arial"/>
                <a:ea typeface="ＭＳ Ｐゴシック" charset="0"/>
                <a:cs typeface="Arial"/>
              </a:rPr>
              <a:t>certeza</a:t>
            </a:r>
            <a:r>
              <a:rPr lang="en-US" sz="1200" dirty="0">
                <a:latin typeface="Arial"/>
                <a:ea typeface="ＭＳ Ｐゴシック" charset="0"/>
                <a:cs typeface="Arial"/>
              </a:rPr>
              <a:t>, </a:t>
            </a:r>
            <a:r>
              <a:rPr lang="en-US" sz="1200" dirty="0" err="1">
                <a:latin typeface="Arial"/>
                <a:ea typeface="ＭＳ Ｐゴシック" charset="0"/>
                <a:cs typeface="Arial"/>
              </a:rPr>
              <a:t>mucha</a:t>
            </a:r>
            <a:r>
              <a:rPr lang="en-US" sz="1200" dirty="0">
                <a:latin typeface="Arial"/>
                <a:ea typeface="ＭＳ Ｐゴシック" charset="0"/>
                <a:cs typeface="Arial"/>
              </a:rPr>
              <a:t> </a:t>
            </a:r>
            <a:r>
              <a:rPr lang="en-US" sz="1200" dirty="0" err="1">
                <a:latin typeface="Arial"/>
                <a:ea typeface="ＭＳ Ｐゴシック" charset="0"/>
                <a:cs typeface="Arial"/>
              </a:rPr>
              <a:t>información</a:t>
            </a:r>
            <a:r>
              <a:rPr lang="en-US" sz="1200" dirty="0">
                <a:latin typeface="Arial"/>
                <a:ea typeface="ＭＳ Ｐゴシック" charset="0"/>
                <a:cs typeface="Arial"/>
              </a:rPr>
              <a:t> </a:t>
            </a:r>
            <a:r>
              <a:rPr lang="en-US" sz="1200" dirty="0" err="1">
                <a:latin typeface="Arial"/>
                <a:ea typeface="ＭＳ Ｐゴシック" charset="0"/>
                <a:cs typeface="Arial"/>
              </a:rPr>
              <a:t>desde</a:t>
            </a:r>
            <a:r>
              <a:rPr lang="en-US" sz="1200" dirty="0">
                <a:latin typeface="Arial"/>
                <a:ea typeface="ＭＳ Ｐゴシック" charset="0"/>
                <a:cs typeface="Arial"/>
              </a:rPr>
              <a:t> el </a:t>
            </a:r>
            <a:r>
              <a:rPr lang="en-US" sz="1200" dirty="0" err="1">
                <a:latin typeface="Arial"/>
                <a:ea typeface="ＭＳ Ｐゴシック" charset="0"/>
                <a:cs typeface="Arial"/>
              </a:rPr>
              <a:t>comienzo</a:t>
            </a:r>
            <a:endParaRPr lang="en-US" sz="1200" dirty="0">
              <a:latin typeface="Arial"/>
              <a:ea typeface="ＭＳ Ｐゴシック" charset="0"/>
              <a:cs typeface="Arial"/>
            </a:endParaRPr>
          </a:p>
          <a:p>
            <a:pPr marL="214313" indent="-214313" defTabSz="342900">
              <a:spcBef>
                <a:spcPct val="20000"/>
              </a:spcBef>
              <a:buFontTx/>
              <a:buChar char="-"/>
            </a:pPr>
            <a:endParaRPr lang="en-US" sz="1200" dirty="0">
              <a:latin typeface="Arial"/>
              <a:ea typeface="ＭＳ Ｐゴシック" charset="0"/>
              <a:cs typeface="Arial"/>
            </a:endParaRPr>
          </a:p>
          <a:p>
            <a:pPr marL="214313" indent="-214313" defTabSz="342900">
              <a:spcBef>
                <a:spcPct val="20000"/>
              </a:spcBef>
              <a:buFontTx/>
              <a:buChar char="-"/>
            </a:pPr>
            <a:r>
              <a:rPr lang="en-US" sz="1200" dirty="0">
                <a:latin typeface="Arial"/>
                <a:ea typeface="ＭＳ Ｐゴシック" charset="0"/>
                <a:cs typeface="Arial"/>
              </a:rPr>
              <a:t>El </a:t>
            </a:r>
            <a:r>
              <a:rPr lang="en-US" sz="1200" dirty="0" err="1">
                <a:latin typeface="Arial"/>
                <a:ea typeface="ＭＳ Ｐゴシック" charset="0"/>
                <a:cs typeface="Arial"/>
              </a:rPr>
              <a:t>resultado</a:t>
            </a:r>
            <a:r>
              <a:rPr lang="en-US" sz="1200" dirty="0">
                <a:latin typeface="Arial"/>
                <a:ea typeface="ＭＳ Ｐゴシック" charset="0"/>
                <a:cs typeface="Arial"/>
              </a:rPr>
              <a:t> </a:t>
            </a:r>
            <a:r>
              <a:rPr lang="en-US" sz="1200" dirty="0" err="1">
                <a:latin typeface="Arial"/>
                <a:ea typeface="ＭＳ Ｐゴシック" charset="0"/>
                <a:cs typeface="Arial"/>
              </a:rPr>
              <a:t>está</a:t>
            </a:r>
            <a:r>
              <a:rPr lang="en-US" sz="1200" dirty="0">
                <a:latin typeface="Arial"/>
                <a:ea typeface="ＭＳ Ｐゴシック" charset="0"/>
                <a:cs typeface="Arial"/>
              </a:rPr>
              <a:t> </a:t>
            </a:r>
            <a:r>
              <a:rPr lang="en-US" sz="1200" dirty="0" err="1">
                <a:latin typeface="Arial"/>
                <a:ea typeface="ＭＳ Ｐゴシック" charset="0"/>
                <a:cs typeface="Arial"/>
              </a:rPr>
              <a:t>definido</a:t>
            </a:r>
            <a:r>
              <a:rPr lang="en-US" sz="1200" dirty="0">
                <a:latin typeface="Arial"/>
                <a:ea typeface="ＭＳ Ｐゴシック" charset="0"/>
                <a:cs typeface="Arial"/>
              </a:rPr>
              <a:t> y </a:t>
            </a:r>
            <a:r>
              <a:rPr lang="en-US" sz="1200" dirty="0" err="1">
                <a:latin typeface="Arial"/>
                <a:ea typeface="ＭＳ Ｐゴシック" charset="0"/>
                <a:cs typeface="Arial"/>
              </a:rPr>
              <a:t>depende</a:t>
            </a:r>
            <a:r>
              <a:rPr lang="en-US" sz="1200" dirty="0">
                <a:latin typeface="Arial"/>
                <a:ea typeface="ＭＳ Ｐゴシック" charset="0"/>
                <a:cs typeface="Arial"/>
              </a:rPr>
              <a:t> de la </a:t>
            </a:r>
            <a:r>
              <a:rPr lang="en-US" sz="1200" dirty="0" err="1">
                <a:latin typeface="Arial"/>
                <a:ea typeface="ＭＳ Ｐゴシック" charset="0"/>
                <a:cs typeface="Arial"/>
              </a:rPr>
              <a:t>información</a:t>
            </a:r>
            <a:r>
              <a:rPr lang="en-US" sz="1200" dirty="0">
                <a:latin typeface="Arial"/>
                <a:ea typeface="ＭＳ Ｐゴシック" charset="0"/>
                <a:cs typeface="Arial"/>
              </a:rPr>
              <a:t> </a:t>
            </a:r>
            <a:r>
              <a:rPr lang="en-US" sz="1200" dirty="0" err="1">
                <a:latin typeface="Arial"/>
                <a:ea typeface="ＭＳ Ｐゴシック" charset="0"/>
                <a:cs typeface="Arial"/>
              </a:rPr>
              <a:t>inicial</a:t>
            </a:r>
            <a:endParaRPr lang="en-US" sz="1200" dirty="0">
              <a:latin typeface="Arial"/>
              <a:ea typeface="ＭＳ Ｐゴシック" charset="0"/>
              <a:cs typeface="Arial"/>
            </a:endParaRPr>
          </a:p>
          <a:p>
            <a:pPr marL="214313" indent="-214313" defTabSz="342900">
              <a:spcBef>
                <a:spcPct val="20000"/>
              </a:spcBef>
              <a:buFontTx/>
              <a:buChar char="-"/>
            </a:pPr>
            <a:endParaRPr lang="en-US" sz="1200" dirty="0">
              <a:latin typeface="Arial"/>
              <a:ea typeface="ＭＳ Ｐゴシック" charset="0"/>
              <a:cs typeface="Arial"/>
            </a:endParaRPr>
          </a:p>
          <a:p>
            <a:pPr marL="214313" indent="-214313" defTabSz="342900">
              <a:spcBef>
                <a:spcPct val="20000"/>
              </a:spcBef>
              <a:buFontTx/>
              <a:buChar char="-"/>
            </a:pPr>
            <a:r>
              <a:rPr lang="en-US" sz="1200" dirty="0">
                <a:latin typeface="Arial"/>
                <a:ea typeface="ＭＳ Ｐゴシック" charset="0"/>
                <a:cs typeface="Arial"/>
              </a:rPr>
              <a:t>Se </a:t>
            </a:r>
            <a:r>
              <a:rPr lang="en-US" sz="1200" dirty="0" err="1">
                <a:latin typeface="Arial"/>
                <a:ea typeface="ＭＳ Ｐゴシック" charset="0"/>
                <a:cs typeface="Arial"/>
              </a:rPr>
              <a:t>desarrolla</a:t>
            </a:r>
            <a:r>
              <a:rPr lang="en-US" sz="1200" dirty="0">
                <a:latin typeface="Arial"/>
                <a:ea typeface="ＭＳ Ｐゴシック" charset="0"/>
                <a:cs typeface="Arial"/>
              </a:rPr>
              <a:t> con un plan </a:t>
            </a:r>
            <a:r>
              <a:rPr lang="en-US" sz="1200" dirty="0" err="1">
                <a:latin typeface="Arial"/>
                <a:ea typeface="ＭＳ Ｐゴシック" charset="0"/>
                <a:cs typeface="Arial"/>
              </a:rPr>
              <a:t>predeterminado</a:t>
            </a:r>
            <a:r>
              <a:rPr lang="en-US" sz="1200" dirty="0">
                <a:latin typeface="Arial"/>
                <a:ea typeface="ＭＳ Ｐゴシック" charset="0"/>
                <a:cs typeface="Arial"/>
              </a:rPr>
              <a:t>  (</a:t>
            </a:r>
            <a:r>
              <a:rPr lang="en-US" sz="1200" dirty="0" err="1">
                <a:latin typeface="Arial"/>
                <a:ea typeface="ＭＳ Ｐゴシック" charset="0"/>
                <a:cs typeface="Arial"/>
              </a:rPr>
              <a:t>foco</a:t>
            </a:r>
            <a:r>
              <a:rPr lang="en-US" sz="1200" dirty="0">
                <a:latin typeface="Arial"/>
                <a:ea typeface="ＭＳ Ｐゴシック" charset="0"/>
                <a:cs typeface="Arial"/>
              </a:rPr>
              <a:t> y </a:t>
            </a:r>
            <a:r>
              <a:rPr lang="en-US" sz="1200" dirty="0" err="1">
                <a:latin typeface="Arial"/>
                <a:ea typeface="ＭＳ Ｐゴシック" charset="0"/>
                <a:cs typeface="Arial"/>
              </a:rPr>
              <a:t>presión</a:t>
            </a:r>
            <a:r>
              <a:rPr lang="en-US" sz="1200" dirty="0">
                <a:latin typeface="Arial"/>
                <a:ea typeface="ＭＳ Ｐゴシック" charset="0"/>
                <a:cs typeface="Arial"/>
              </a:rPr>
              <a:t> en la </a:t>
            </a:r>
            <a:r>
              <a:rPr lang="en-US" sz="1200" dirty="0" err="1">
                <a:latin typeface="Arial"/>
                <a:ea typeface="ＭＳ Ｐゴシック" charset="0"/>
                <a:cs typeface="Arial"/>
              </a:rPr>
              <a:t>ejecución</a:t>
            </a:r>
            <a:r>
              <a:rPr lang="en-US" sz="1200" dirty="0">
                <a:latin typeface="Arial"/>
                <a:ea typeface="ＭＳ Ｐゴシック" charset="0"/>
                <a:cs typeface="Arial"/>
              </a:rPr>
              <a:t> del plan)</a:t>
            </a:r>
          </a:p>
        </p:txBody>
      </p:sp>
      <p:pic>
        <p:nvPicPr>
          <p:cNvPr id="1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014" y="1527143"/>
            <a:ext cx="3843315" cy="2427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165094" y="775595"/>
            <a:ext cx="53967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spcBef>
                <a:spcPct val="20000"/>
              </a:spcBef>
            </a:pPr>
            <a:r>
              <a:rPr lang="en-US" sz="1800" b="1" dirty="0" err="1">
                <a:solidFill>
                  <a:schemeClr val="tx1"/>
                </a:solidFill>
                <a:latin typeface="Arial"/>
                <a:ea typeface="ＭＳ Ｐゴシック" charset="0"/>
                <a:cs typeface="Arial"/>
              </a:rPr>
              <a:t>Enfoque</a:t>
            </a:r>
            <a:r>
              <a:rPr lang="en-US" sz="1800" b="1" dirty="0">
                <a:solidFill>
                  <a:schemeClr val="tx1"/>
                </a:solidFill>
                <a:latin typeface="Arial"/>
                <a:ea typeface="ＭＳ Ｐゴシック" charset="0"/>
                <a:cs typeface="Arial"/>
              </a:rPr>
              <a:t> “</a:t>
            </a:r>
            <a:r>
              <a:rPr lang="en-US" sz="1800" b="1" dirty="0" err="1">
                <a:solidFill>
                  <a:schemeClr val="tx1"/>
                </a:solidFill>
                <a:latin typeface="Arial"/>
                <a:ea typeface="ＭＳ Ｐゴシック" charset="0"/>
                <a:cs typeface="Arial"/>
              </a:rPr>
              <a:t>tradicional</a:t>
            </a:r>
            <a:r>
              <a:rPr lang="en-US" sz="1800" b="1" dirty="0">
                <a:solidFill>
                  <a:schemeClr val="tx1"/>
                </a:solidFill>
                <a:latin typeface="Arial"/>
                <a:ea typeface="ＭＳ Ｐゴシック" charset="0"/>
                <a:cs typeface="Arial"/>
              </a:rPr>
              <a:t>”: </a:t>
            </a:r>
            <a:r>
              <a:rPr lang="en-US" sz="1800" dirty="0" err="1">
                <a:solidFill>
                  <a:schemeClr val="tx1"/>
                </a:solidFill>
                <a:latin typeface="Arial"/>
                <a:ea typeface="ＭＳ Ｐゴシック" charset="0"/>
                <a:cs typeface="Arial"/>
              </a:rPr>
              <a:t>planificación</a:t>
            </a:r>
            <a:r>
              <a:rPr lang="en-US" sz="1800" dirty="0">
                <a:solidFill>
                  <a:schemeClr val="tx1"/>
                </a:solidFill>
                <a:latin typeface="Arial"/>
                <a:ea typeface="ＭＳ Ｐゴシック" charset="0"/>
                <a:cs typeface="Arial"/>
              </a:rPr>
              <a:t> y </a:t>
            </a:r>
            <a:r>
              <a:rPr lang="en-US" sz="1800" dirty="0" err="1">
                <a:solidFill>
                  <a:schemeClr val="tx1"/>
                </a:solidFill>
                <a:latin typeface="Arial"/>
                <a:ea typeface="ＭＳ Ｐゴシック" charset="0"/>
                <a:cs typeface="Arial"/>
              </a:rPr>
              <a:t>ejecución</a:t>
            </a:r>
            <a:r>
              <a:rPr lang="en-US" sz="1800" dirty="0">
                <a:solidFill>
                  <a:schemeClr val="tx1"/>
                </a:solidFill>
                <a:latin typeface="Arial"/>
                <a:ea typeface="ＭＳ Ｐゴシック" charset="0"/>
                <a:cs typeface="Arial"/>
              </a:rPr>
              <a:t>	</a:t>
            </a:r>
          </a:p>
        </p:txBody>
      </p:sp>
      <p:cxnSp>
        <p:nvCxnSpPr>
          <p:cNvPr id="5" name="Conector recto 4"/>
          <p:cNvCxnSpPr/>
          <p:nvPr/>
        </p:nvCxnSpPr>
        <p:spPr>
          <a:xfrm>
            <a:off x="4910990" y="1652527"/>
            <a:ext cx="0" cy="44247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70489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68" y="1763169"/>
            <a:ext cx="3147838" cy="1573919"/>
          </a:xfrm>
          <a:prstGeom prst="rect">
            <a:avLst/>
          </a:prstGeom>
        </p:spPr>
      </p:pic>
      <p:sp>
        <p:nvSpPr>
          <p:cNvPr id="30" name="Rectangle 32"/>
          <p:cNvSpPr>
            <a:spLocks noChangeArrowheads="1"/>
          </p:cNvSpPr>
          <p:nvPr/>
        </p:nvSpPr>
        <p:spPr bwMode="auto">
          <a:xfrm>
            <a:off x="595575" y="3570049"/>
            <a:ext cx="4022560" cy="1772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14313" indent="-214313" defTabSz="342900">
              <a:spcBef>
                <a:spcPct val="20000"/>
              </a:spcBef>
              <a:buFontTx/>
              <a:buChar char="-"/>
            </a:pPr>
            <a:r>
              <a:rPr lang="en-US" sz="1400" dirty="0">
                <a:latin typeface="Arial"/>
                <a:ea typeface="ＭＳ Ｐゴシック" charset="0"/>
                <a:cs typeface="Arial"/>
              </a:rPr>
              <a:t>Alta </a:t>
            </a:r>
            <a:r>
              <a:rPr lang="en-US" sz="1400" dirty="0" err="1">
                <a:latin typeface="Arial"/>
                <a:ea typeface="ＭＳ Ｐゴシック" charset="0"/>
                <a:cs typeface="Arial"/>
              </a:rPr>
              <a:t>incertidumbre</a:t>
            </a:r>
            <a:r>
              <a:rPr lang="en-US" sz="1400" dirty="0">
                <a:latin typeface="Arial"/>
                <a:ea typeface="ＭＳ Ｐゴシック" charset="0"/>
                <a:cs typeface="Arial"/>
              </a:rPr>
              <a:t>, </a:t>
            </a:r>
            <a:r>
              <a:rPr lang="en-US" sz="1400" dirty="0" err="1">
                <a:latin typeface="Arial"/>
                <a:ea typeface="ＭＳ Ｐゴシック" charset="0"/>
                <a:cs typeface="Arial"/>
              </a:rPr>
              <a:t>poca</a:t>
            </a:r>
            <a:r>
              <a:rPr lang="en-US" sz="1400" dirty="0">
                <a:latin typeface="Arial"/>
                <a:ea typeface="ＭＳ Ｐゴシック" charset="0"/>
                <a:cs typeface="Arial"/>
              </a:rPr>
              <a:t> </a:t>
            </a:r>
            <a:r>
              <a:rPr lang="en-US" sz="1400" dirty="0" err="1">
                <a:latin typeface="Arial"/>
                <a:ea typeface="ＭＳ Ｐゴシック" charset="0"/>
                <a:cs typeface="Arial"/>
              </a:rPr>
              <a:t>información</a:t>
            </a:r>
            <a:endParaRPr lang="en-US" sz="1400" dirty="0">
              <a:latin typeface="Arial"/>
              <a:ea typeface="ＭＳ Ｐゴシック" charset="0"/>
              <a:cs typeface="Arial"/>
            </a:endParaRPr>
          </a:p>
          <a:p>
            <a:pPr marL="214313" indent="-214313" defTabSz="342900">
              <a:spcBef>
                <a:spcPct val="20000"/>
              </a:spcBef>
              <a:buFontTx/>
              <a:buChar char="-"/>
            </a:pPr>
            <a:endParaRPr lang="en-US" sz="1400" dirty="0">
              <a:latin typeface="Arial"/>
              <a:ea typeface="ＭＳ Ｐゴシック" charset="0"/>
              <a:cs typeface="Arial"/>
            </a:endParaRPr>
          </a:p>
          <a:p>
            <a:pPr marL="214313" indent="-214313" defTabSz="342900">
              <a:spcBef>
                <a:spcPct val="20000"/>
              </a:spcBef>
              <a:buFontTx/>
              <a:buChar char="-"/>
            </a:pPr>
            <a:r>
              <a:rPr lang="en-US" sz="1400" dirty="0" err="1">
                <a:latin typeface="Arial"/>
                <a:ea typeface="ＭＳ Ｐゴシック" charset="0"/>
                <a:cs typeface="Arial"/>
              </a:rPr>
              <a:t>Resultado</a:t>
            </a:r>
            <a:r>
              <a:rPr lang="en-US" sz="1400" dirty="0">
                <a:latin typeface="Arial"/>
                <a:ea typeface="ＭＳ Ｐゴシック" charset="0"/>
                <a:cs typeface="Arial"/>
              </a:rPr>
              <a:t> </a:t>
            </a:r>
            <a:r>
              <a:rPr lang="en-US" sz="1400" dirty="0" err="1">
                <a:latin typeface="Arial"/>
                <a:ea typeface="ＭＳ Ｐゴシック" charset="0"/>
                <a:cs typeface="Arial"/>
              </a:rPr>
              <a:t>desconocido</a:t>
            </a:r>
            <a:r>
              <a:rPr lang="en-US" sz="1400" dirty="0">
                <a:latin typeface="Arial"/>
                <a:ea typeface="ＭＳ Ｐゴシック" charset="0"/>
                <a:cs typeface="Arial"/>
              </a:rPr>
              <a:t>: </a:t>
            </a:r>
            <a:r>
              <a:rPr lang="en-US" sz="1400" dirty="0" err="1">
                <a:latin typeface="Arial"/>
                <a:ea typeface="ＭＳ Ｐゴシック" charset="0"/>
                <a:cs typeface="Arial"/>
              </a:rPr>
              <a:t>depende</a:t>
            </a:r>
            <a:r>
              <a:rPr lang="en-US" sz="1400" dirty="0">
                <a:latin typeface="Arial"/>
                <a:ea typeface="ＭＳ Ｐゴシック" charset="0"/>
                <a:cs typeface="Arial"/>
              </a:rPr>
              <a:t> del </a:t>
            </a:r>
            <a:r>
              <a:rPr lang="en-US" sz="1400" dirty="0" err="1">
                <a:latin typeface="Arial"/>
                <a:ea typeface="ＭＳ Ｐゴシック" charset="0"/>
                <a:cs typeface="Arial"/>
              </a:rPr>
              <a:t>aprendizaje</a:t>
            </a:r>
            <a:r>
              <a:rPr lang="en-US" sz="1400" dirty="0">
                <a:latin typeface="Arial"/>
                <a:ea typeface="ＭＳ Ｐゴシック" charset="0"/>
                <a:cs typeface="Arial"/>
              </a:rPr>
              <a:t> </a:t>
            </a:r>
            <a:r>
              <a:rPr lang="en-US" sz="1400" dirty="0" err="1">
                <a:latin typeface="Arial"/>
                <a:ea typeface="ＭＳ Ｐゴシック" charset="0"/>
                <a:cs typeface="Arial"/>
              </a:rPr>
              <a:t>acumulado</a:t>
            </a:r>
            <a:r>
              <a:rPr lang="en-US" sz="1400" dirty="0">
                <a:latin typeface="Arial"/>
                <a:ea typeface="ＭＳ Ｐゴシック" charset="0"/>
                <a:cs typeface="Arial"/>
              </a:rPr>
              <a:t> a lo largo del </a:t>
            </a:r>
            <a:r>
              <a:rPr lang="en-US" sz="1400" dirty="0" err="1">
                <a:latin typeface="Arial"/>
                <a:ea typeface="ＭＳ Ｐゴシック" charset="0"/>
                <a:cs typeface="Arial"/>
              </a:rPr>
              <a:t>proceso</a:t>
            </a:r>
            <a:endParaRPr lang="en-US" sz="1400" dirty="0">
              <a:latin typeface="Arial"/>
              <a:ea typeface="ＭＳ Ｐゴシック" charset="0"/>
              <a:cs typeface="Arial"/>
            </a:endParaRPr>
          </a:p>
          <a:p>
            <a:pPr marL="214313" indent="-214313" defTabSz="342900">
              <a:spcBef>
                <a:spcPct val="20000"/>
              </a:spcBef>
              <a:buFontTx/>
              <a:buChar char="-"/>
            </a:pPr>
            <a:endParaRPr lang="en-US" sz="1400" dirty="0">
              <a:latin typeface="Arial"/>
              <a:ea typeface="ＭＳ Ｐゴシック" charset="0"/>
              <a:cs typeface="Arial"/>
            </a:endParaRPr>
          </a:p>
          <a:p>
            <a:pPr marL="214313" indent="-214313" defTabSz="342900">
              <a:spcBef>
                <a:spcPct val="20000"/>
              </a:spcBef>
              <a:buFontTx/>
              <a:buChar char="-"/>
            </a:pPr>
            <a:r>
              <a:rPr lang="en-US" sz="1400" dirty="0">
                <a:latin typeface="Arial"/>
                <a:ea typeface="ＭＳ Ｐゴシック" charset="0"/>
                <a:cs typeface="Arial"/>
              </a:rPr>
              <a:t>Se </a:t>
            </a:r>
            <a:r>
              <a:rPr lang="en-US" sz="1400" dirty="0" err="1">
                <a:latin typeface="Arial"/>
                <a:ea typeface="ＭＳ Ｐゴシック" charset="0"/>
                <a:cs typeface="Arial"/>
              </a:rPr>
              <a:t>desarrolla</a:t>
            </a:r>
            <a:r>
              <a:rPr lang="en-US" sz="1400" dirty="0">
                <a:latin typeface="Arial"/>
                <a:ea typeface="ＭＳ Ｐゴシック" charset="0"/>
                <a:cs typeface="Arial"/>
              </a:rPr>
              <a:t> a </a:t>
            </a:r>
            <a:r>
              <a:rPr lang="en-US" sz="1400" dirty="0" err="1">
                <a:latin typeface="Arial"/>
                <a:ea typeface="ＭＳ Ｐゴシック" charset="0"/>
                <a:cs typeface="Arial"/>
              </a:rPr>
              <a:t>través</a:t>
            </a:r>
            <a:r>
              <a:rPr lang="en-US" sz="1400" dirty="0">
                <a:latin typeface="Arial"/>
                <a:ea typeface="ＭＳ Ｐゴシック" charset="0"/>
                <a:cs typeface="Arial"/>
              </a:rPr>
              <a:t> de </a:t>
            </a:r>
            <a:r>
              <a:rPr lang="en-US" sz="1400" dirty="0" err="1">
                <a:latin typeface="Arial"/>
                <a:ea typeface="ＭＳ Ｐゴシック" charset="0"/>
                <a:cs typeface="Arial"/>
              </a:rPr>
              <a:t>experimentos</a:t>
            </a:r>
            <a:r>
              <a:rPr lang="en-US" sz="1400" dirty="0">
                <a:latin typeface="Arial"/>
                <a:ea typeface="ＭＳ Ｐゴシック" charset="0"/>
                <a:cs typeface="Arial"/>
              </a:rPr>
              <a:t>: el </a:t>
            </a:r>
            <a:r>
              <a:rPr lang="en-US" sz="1400" dirty="0" err="1">
                <a:latin typeface="Arial"/>
                <a:ea typeface="ＭＳ Ｐゴシック" charset="0"/>
                <a:cs typeface="Arial"/>
              </a:rPr>
              <a:t>aprendizaje</a:t>
            </a:r>
            <a:r>
              <a:rPr lang="en-US" sz="1400" dirty="0">
                <a:latin typeface="Arial"/>
                <a:ea typeface="ＭＳ Ｐゴシック" charset="0"/>
                <a:cs typeface="Arial"/>
              </a:rPr>
              <a:t> se </a:t>
            </a:r>
            <a:r>
              <a:rPr lang="en-US" sz="1400" dirty="0" err="1">
                <a:latin typeface="Arial"/>
                <a:ea typeface="ＭＳ Ｐゴシック" charset="0"/>
                <a:cs typeface="Arial"/>
              </a:rPr>
              <a:t>crea</a:t>
            </a:r>
            <a:r>
              <a:rPr lang="en-US" sz="1400" dirty="0">
                <a:latin typeface="Arial"/>
                <a:ea typeface="ＭＳ Ｐゴシック" charset="0"/>
                <a:cs typeface="Arial"/>
              </a:rPr>
              <a:t> a </a:t>
            </a:r>
            <a:r>
              <a:rPr lang="en-US" sz="1400" dirty="0" err="1">
                <a:latin typeface="Arial"/>
                <a:ea typeface="ＭＳ Ｐゴシック" charset="0"/>
                <a:cs typeface="Arial"/>
              </a:rPr>
              <a:t>medida</a:t>
            </a:r>
            <a:r>
              <a:rPr lang="en-US" sz="1400" dirty="0">
                <a:latin typeface="Arial"/>
                <a:ea typeface="ＭＳ Ｐゴシック" charset="0"/>
                <a:cs typeface="Arial"/>
              </a:rPr>
              <a:t> </a:t>
            </a:r>
            <a:r>
              <a:rPr lang="en-US" sz="1400" dirty="0" err="1">
                <a:latin typeface="Arial"/>
                <a:ea typeface="ＭＳ Ｐゴシック" charset="0"/>
                <a:cs typeface="Arial"/>
              </a:rPr>
              <a:t>que</a:t>
            </a:r>
            <a:r>
              <a:rPr lang="en-US" sz="1400" dirty="0">
                <a:latin typeface="Arial"/>
                <a:ea typeface="ＭＳ Ｐゴシック" charset="0"/>
                <a:cs typeface="Arial"/>
              </a:rPr>
              <a:t> se </a:t>
            </a:r>
            <a:r>
              <a:rPr lang="en-US" sz="1400" dirty="0" err="1">
                <a:latin typeface="Arial"/>
                <a:ea typeface="ＭＳ Ｐゴシック" charset="0"/>
                <a:cs typeface="Arial"/>
              </a:rPr>
              <a:t>avanza</a:t>
            </a:r>
            <a:endParaRPr lang="en-US" sz="1400" dirty="0">
              <a:latin typeface="Arial"/>
              <a:ea typeface="ＭＳ Ｐゴシック" charset="0"/>
              <a:cs typeface="Arial"/>
            </a:endParaRPr>
          </a:p>
        </p:txBody>
      </p:sp>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6718" y="1566100"/>
            <a:ext cx="3266403" cy="2336091"/>
          </a:xfrm>
          <a:prstGeom prst="rect">
            <a:avLst/>
          </a:prstGeom>
        </p:spPr>
      </p:pic>
      <p:sp>
        <p:nvSpPr>
          <p:cNvPr id="10" name="TextBox 2"/>
          <p:cNvSpPr txBox="1">
            <a:spLocks noChangeArrowheads="1"/>
          </p:cNvSpPr>
          <p:nvPr/>
        </p:nvSpPr>
        <p:spPr bwMode="auto">
          <a:xfrm>
            <a:off x="165094" y="864817"/>
            <a:ext cx="568845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defTabSz="685800" eaLnBrk="1" hangingPunct="1">
              <a:spcBef>
                <a:spcPct val="20000"/>
              </a:spcBef>
            </a:pPr>
            <a:r>
              <a:rPr lang="en-US" sz="1800" b="1" dirty="0" err="1">
                <a:solidFill>
                  <a:prstClr val="black"/>
                </a:solidFill>
                <a:latin typeface="Arial"/>
                <a:ea typeface="ＭＳ Ｐゴシック" charset="0"/>
                <a:cs typeface="Arial"/>
              </a:rPr>
              <a:t>Enfoque</a:t>
            </a:r>
            <a:r>
              <a:rPr lang="en-US" sz="1800" b="1" dirty="0">
                <a:solidFill>
                  <a:prstClr val="black"/>
                </a:solidFill>
                <a:latin typeface="Arial"/>
                <a:ea typeface="ＭＳ Ｐゴシック" charset="0"/>
                <a:cs typeface="Arial"/>
              </a:rPr>
              <a:t> Design Thinking: </a:t>
            </a:r>
            <a:r>
              <a:rPr lang="en-US" sz="1800" dirty="0" err="1">
                <a:solidFill>
                  <a:prstClr val="black"/>
                </a:solidFill>
                <a:latin typeface="Arial"/>
                <a:ea typeface="ＭＳ Ｐゴシック" charset="0"/>
                <a:cs typeface="Arial"/>
              </a:rPr>
              <a:t>Aprendizaje</a:t>
            </a:r>
            <a:r>
              <a:rPr lang="en-US" sz="1800" dirty="0">
                <a:solidFill>
                  <a:prstClr val="black"/>
                </a:solidFill>
                <a:latin typeface="Arial"/>
                <a:ea typeface="ＭＳ Ｐゴシック" charset="0"/>
                <a:cs typeface="Arial"/>
              </a:rPr>
              <a:t> y </a:t>
            </a:r>
            <a:r>
              <a:rPr lang="en-US" sz="1800" dirty="0" err="1">
                <a:solidFill>
                  <a:prstClr val="black"/>
                </a:solidFill>
                <a:latin typeface="Arial"/>
                <a:ea typeface="ＭＳ Ｐゴシック" charset="0"/>
                <a:cs typeface="Arial"/>
              </a:rPr>
              <a:t>validación</a:t>
            </a:r>
            <a:endParaRPr lang="en-US" sz="1800" dirty="0">
              <a:solidFill>
                <a:prstClr val="black"/>
              </a:solidFill>
              <a:latin typeface="Arial"/>
              <a:ea typeface="ＭＳ Ｐゴシック" charset="0"/>
              <a:cs typeface="Arial"/>
            </a:endParaRPr>
          </a:p>
        </p:txBody>
      </p:sp>
      <p:cxnSp>
        <p:nvCxnSpPr>
          <p:cNvPr id="11" name="Conector recto 10"/>
          <p:cNvCxnSpPr/>
          <p:nvPr/>
        </p:nvCxnSpPr>
        <p:spPr>
          <a:xfrm>
            <a:off x="4967426" y="1566100"/>
            <a:ext cx="0" cy="44247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TextBox 5"/>
          <p:cNvSpPr txBox="1"/>
          <p:nvPr/>
        </p:nvSpPr>
        <p:spPr>
          <a:xfrm>
            <a:off x="5410986" y="4155777"/>
            <a:ext cx="3172135" cy="2643031"/>
          </a:xfrm>
          <a:prstGeom prst="rect">
            <a:avLst/>
          </a:prstGeom>
          <a:noFill/>
        </p:spPr>
        <p:txBody>
          <a:bodyPr wrap="square" rtlCol="0">
            <a:spAutoFit/>
          </a:bodyPr>
          <a:lstStyle/>
          <a:p>
            <a:endParaRPr lang="es-ES_tradnl" sz="1050" i="1" dirty="0">
              <a:latin typeface="Arial"/>
              <a:ea typeface="Tahoma" panose="020B0604030504040204" pitchFamily="34" charset="0"/>
              <a:cs typeface="Arial"/>
            </a:endParaRPr>
          </a:p>
          <a:p>
            <a:pPr marL="128588" indent="-128588">
              <a:buFont typeface="Arial"/>
              <a:buChar char="•"/>
            </a:pPr>
            <a:r>
              <a:rPr lang="es-ES_tradnl" sz="1050" i="1" dirty="0">
                <a:latin typeface="Arial"/>
                <a:ea typeface="Tahoma" panose="020B0604030504040204" pitchFamily="34" charset="0"/>
                <a:cs typeface="Arial"/>
              </a:rPr>
              <a:t>78% de los pozos instalados no funcionaban, pero no se sabían las causas ni había registro de información de las razones.</a:t>
            </a:r>
          </a:p>
          <a:p>
            <a:pPr marL="128588" indent="-128588">
              <a:buFont typeface="Arial"/>
              <a:buChar char="•"/>
            </a:pPr>
            <a:endParaRPr lang="es-ES_tradnl" sz="1050" i="1" dirty="0">
              <a:latin typeface="Arial"/>
              <a:ea typeface="Tahoma" panose="020B0604030504040204" pitchFamily="34" charset="0"/>
              <a:cs typeface="Arial"/>
            </a:endParaRPr>
          </a:p>
          <a:p>
            <a:pPr marL="128588" indent="-128588">
              <a:buFont typeface="Arial"/>
              <a:buChar char="•"/>
            </a:pPr>
            <a:r>
              <a:rPr lang="es-ES_tradnl" sz="1050" i="1" dirty="0">
                <a:latin typeface="Arial"/>
                <a:ea typeface="Tahoma" panose="020B0604030504040204" pitchFamily="34" charset="0"/>
                <a:cs typeface="Arial"/>
              </a:rPr>
              <a:t>Reparar un pozo cuesta 9 veces menos que construir uno nuevo. Fue necesario recabar información, analizar la tipología de problemas, los responsables y posibles soluciones. </a:t>
            </a:r>
          </a:p>
          <a:p>
            <a:pPr marL="128588" indent="-128588">
              <a:buFont typeface="Arial"/>
              <a:buChar char="•"/>
            </a:pPr>
            <a:endParaRPr lang="es-ES_tradnl" sz="1050" i="1" dirty="0">
              <a:latin typeface="Arial"/>
              <a:ea typeface="Tahoma" panose="020B0604030504040204" pitchFamily="34" charset="0"/>
              <a:cs typeface="Arial"/>
            </a:endParaRPr>
          </a:p>
          <a:p>
            <a:pPr marL="128588" indent="-128588">
              <a:buFont typeface="Arial"/>
              <a:buChar char="•"/>
            </a:pPr>
            <a:r>
              <a:rPr lang="es-ES_tradnl" sz="1050" i="1" dirty="0">
                <a:latin typeface="Arial"/>
                <a:ea typeface="Tahoma" panose="020B0604030504040204" pitchFamily="34" charset="0"/>
                <a:cs typeface="Arial"/>
              </a:rPr>
              <a:t>La solución escogida era poder optimizar la reparación versus la nueva construcción a </a:t>
            </a:r>
            <a:r>
              <a:rPr lang="es-ES_tradnl" sz="1050" i="1" dirty="0" err="1">
                <a:latin typeface="Arial"/>
                <a:ea typeface="Tahoma" panose="020B0604030504040204" pitchFamily="34" charset="0"/>
                <a:cs typeface="Arial"/>
              </a:rPr>
              <a:t>traés</a:t>
            </a:r>
            <a:r>
              <a:rPr lang="es-ES_tradnl" sz="1050" i="1" dirty="0">
                <a:latin typeface="Arial"/>
                <a:ea typeface="Tahoma" panose="020B0604030504040204" pitchFamily="34" charset="0"/>
                <a:cs typeface="Arial"/>
              </a:rPr>
              <a:t> de un sistema de información basado en sensores en los pozos que alertaba por SMS del problema</a:t>
            </a:r>
          </a:p>
          <a:p>
            <a:endParaRPr lang="es-ES" sz="825" dirty="0">
              <a:latin typeface="Arial"/>
              <a:ea typeface="Tahoma" panose="020B0604030504040204" pitchFamily="34" charset="0"/>
              <a:cs typeface="Arial"/>
            </a:endParaRPr>
          </a:p>
        </p:txBody>
      </p:sp>
    </p:spTree>
    <p:extLst>
      <p:ext uri="{BB962C8B-B14F-4D97-AF65-F5344CB8AC3E}">
        <p14:creationId xmlns:p14="http://schemas.microsoft.com/office/powerpoint/2010/main" val="2658501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0749060-252D-43E6-934A-AB3CF2E76003}"/>
              </a:ext>
            </a:extLst>
          </p:cNvPr>
          <p:cNvSpPr>
            <a:spLocks/>
          </p:cNvSpPr>
          <p:nvPr/>
        </p:nvSpPr>
        <p:spPr bwMode="auto">
          <a:xfrm>
            <a:off x="650335" y="2614796"/>
            <a:ext cx="7908863" cy="145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30479" bIns="0"/>
          <a:lstStyle/>
          <a:p>
            <a:pPr marL="29766" algn="ctr"/>
            <a:r>
              <a:rPr lang="en-US" sz="5400" dirty="0">
                <a:solidFill>
                  <a:schemeClr val="bg1"/>
                </a:solidFill>
                <a:latin typeface="Oxfam Global Headline"/>
                <a:ea typeface="ＭＳ Ｐゴシック" charset="0"/>
                <a:cs typeface="Helvetica Light" charset="0"/>
                <a:sym typeface="Helvetica Light" charset="0"/>
              </a:rPr>
              <a:t>¿</a:t>
            </a:r>
            <a:r>
              <a:rPr lang="en-US" sz="5400" dirty="0" err="1">
                <a:solidFill>
                  <a:schemeClr val="bg1"/>
                </a:solidFill>
                <a:latin typeface="Oxfam Global Headline"/>
                <a:ea typeface="ＭＳ Ｐゴシック" charset="0"/>
                <a:cs typeface="Helvetica Light" charset="0"/>
                <a:sym typeface="Helvetica Light" charset="0"/>
              </a:rPr>
              <a:t>Cuál</a:t>
            </a:r>
            <a:r>
              <a:rPr lang="en-US" sz="5400" dirty="0">
                <a:solidFill>
                  <a:schemeClr val="bg1"/>
                </a:solidFill>
                <a:latin typeface="Oxfam Global Headline"/>
                <a:ea typeface="ＭＳ Ｐゴシック" charset="0"/>
                <a:cs typeface="Helvetica Light" charset="0"/>
                <a:sym typeface="Helvetica Light" charset="0"/>
              </a:rPr>
              <a:t> </a:t>
            </a:r>
            <a:r>
              <a:rPr lang="en-US" sz="5400" dirty="0" err="1">
                <a:solidFill>
                  <a:schemeClr val="bg1"/>
                </a:solidFill>
                <a:latin typeface="Oxfam Global Headline"/>
                <a:ea typeface="ＭＳ Ｐゴシック" charset="0"/>
                <a:cs typeface="Helvetica Light" charset="0"/>
                <a:sym typeface="Helvetica Light" charset="0"/>
              </a:rPr>
              <a:t>es</a:t>
            </a:r>
            <a:r>
              <a:rPr lang="en-US" sz="5400" dirty="0">
                <a:solidFill>
                  <a:schemeClr val="bg1"/>
                </a:solidFill>
                <a:latin typeface="Oxfam Global Headline"/>
                <a:ea typeface="ＭＳ Ｐゴシック" charset="0"/>
                <a:cs typeface="Helvetica Light" charset="0"/>
                <a:sym typeface="Helvetica Light" charset="0"/>
              </a:rPr>
              <a:t> el valor de </a:t>
            </a:r>
            <a:r>
              <a:rPr lang="en-US" sz="5400" dirty="0" err="1">
                <a:solidFill>
                  <a:schemeClr val="bg1"/>
                </a:solidFill>
                <a:latin typeface="Oxfam Global Headline"/>
                <a:ea typeface="ＭＳ Ｐゴシック" charset="0"/>
                <a:cs typeface="Helvetica Light" charset="0"/>
                <a:sym typeface="Helvetica Light" charset="0"/>
              </a:rPr>
              <a:t>aplicar</a:t>
            </a:r>
            <a:r>
              <a:rPr lang="en-US" sz="5400" dirty="0">
                <a:solidFill>
                  <a:schemeClr val="bg1"/>
                </a:solidFill>
                <a:latin typeface="Oxfam Global Headline"/>
                <a:ea typeface="ＭＳ Ｐゴシック" charset="0"/>
                <a:cs typeface="Helvetica Light" charset="0"/>
                <a:sym typeface="Helvetica Light" charset="0"/>
              </a:rPr>
              <a:t> El Design Thinking?</a:t>
            </a:r>
          </a:p>
        </p:txBody>
      </p:sp>
    </p:spTree>
    <p:extLst>
      <p:ext uri="{BB962C8B-B14F-4D97-AF65-F5344CB8AC3E}">
        <p14:creationId xmlns:p14="http://schemas.microsoft.com/office/powerpoint/2010/main" val="3191636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latin typeface="Arial"/>
                <a:cs typeface="Arial"/>
              </a:rPr>
              <a:t>Parte de una premisa…</a:t>
            </a:r>
          </a:p>
        </p:txBody>
      </p:sp>
      <p:sp>
        <p:nvSpPr>
          <p:cNvPr id="3" name="Marcador de contenido 2"/>
          <p:cNvSpPr>
            <a:spLocks noGrp="1"/>
          </p:cNvSpPr>
          <p:nvPr>
            <p:ph idx="1"/>
          </p:nvPr>
        </p:nvSpPr>
        <p:spPr>
          <a:xfrm>
            <a:off x="2381185" y="2599207"/>
            <a:ext cx="6762815" cy="1998222"/>
          </a:xfrm>
        </p:spPr>
        <p:txBody>
          <a:bodyPr/>
          <a:lstStyle/>
          <a:p>
            <a:pPr marL="0" indent="0">
              <a:buNone/>
            </a:pPr>
            <a:r>
              <a:rPr lang="en-US" sz="2700" dirty="0">
                <a:solidFill>
                  <a:srgbClr val="15A03C"/>
                </a:solidFill>
                <a:latin typeface="Arial"/>
                <a:cs typeface="Arial"/>
                <a:sym typeface="Helvetica Light" charset="0"/>
              </a:rPr>
              <a:t>La </a:t>
            </a:r>
            <a:r>
              <a:rPr lang="en-US" sz="2700" dirty="0" err="1">
                <a:solidFill>
                  <a:srgbClr val="15A03C"/>
                </a:solidFill>
                <a:latin typeface="Arial"/>
                <a:cs typeface="Arial"/>
                <a:sym typeface="Helvetica Light" charset="0"/>
              </a:rPr>
              <a:t>gente</a:t>
            </a:r>
            <a:r>
              <a:rPr lang="en-US" sz="2700" dirty="0">
                <a:solidFill>
                  <a:srgbClr val="15A03C"/>
                </a:solidFill>
                <a:latin typeface="Arial"/>
                <a:cs typeface="Arial"/>
                <a:sym typeface="Helvetica Light" charset="0"/>
              </a:rPr>
              <a:t>:</a:t>
            </a:r>
          </a:p>
          <a:p>
            <a:pPr marL="342900" indent="-342900">
              <a:buFont typeface="Arial"/>
              <a:buChar char="•"/>
            </a:pPr>
            <a:r>
              <a:rPr lang="en-US" sz="2100" dirty="0">
                <a:latin typeface="Arial"/>
                <a:cs typeface="Arial"/>
                <a:sym typeface="Helvetica Light" charset="0"/>
              </a:rPr>
              <a:t>no </a:t>
            </a:r>
            <a:r>
              <a:rPr lang="en-US" sz="2100" dirty="0" err="1">
                <a:latin typeface="Arial"/>
                <a:cs typeface="Arial"/>
                <a:sym typeface="Helvetica Light" charset="0"/>
              </a:rPr>
              <a:t>sabe</a:t>
            </a:r>
            <a:r>
              <a:rPr lang="en-US" sz="2100" dirty="0">
                <a:latin typeface="Arial"/>
                <a:cs typeface="Arial"/>
                <a:sym typeface="Helvetica Light" charset="0"/>
              </a:rPr>
              <a:t> lo </a:t>
            </a:r>
            <a:r>
              <a:rPr lang="en-US" sz="2100" dirty="0" err="1">
                <a:latin typeface="Arial"/>
                <a:cs typeface="Arial"/>
                <a:sym typeface="Helvetica Light" charset="0"/>
              </a:rPr>
              <a:t>que</a:t>
            </a:r>
            <a:r>
              <a:rPr lang="en-US" sz="2100" dirty="0">
                <a:latin typeface="Arial"/>
                <a:cs typeface="Arial"/>
                <a:sym typeface="Helvetica Light" charset="0"/>
              </a:rPr>
              <a:t> </a:t>
            </a:r>
            <a:r>
              <a:rPr lang="en-US" sz="2100" dirty="0" err="1">
                <a:latin typeface="Arial"/>
                <a:cs typeface="Arial"/>
                <a:sym typeface="Helvetica Light" charset="0"/>
              </a:rPr>
              <a:t>quiere</a:t>
            </a:r>
            <a:endParaRPr lang="en-US" sz="2100" dirty="0">
              <a:latin typeface="Arial"/>
              <a:cs typeface="Arial"/>
              <a:sym typeface="Helvetica Light" charset="0"/>
            </a:endParaRPr>
          </a:p>
          <a:p>
            <a:pPr marL="342900" indent="-342900">
              <a:buFont typeface="Arial"/>
              <a:buChar char="•"/>
            </a:pPr>
            <a:r>
              <a:rPr lang="en-US" sz="2100" dirty="0">
                <a:latin typeface="Arial"/>
                <a:cs typeface="Arial"/>
                <a:sym typeface="Helvetica Light" charset="0"/>
              </a:rPr>
              <a:t>no </a:t>
            </a:r>
            <a:r>
              <a:rPr lang="en-US" sz="2100" dirty="0" err="1">
                <a:latin typeface="Arial"/>
                <a:cs typeface="Arial"/>
                <a:sym typeface="Helvetica Light" charset="0"/>
              </a:rPr>
              <a:t>hace</a:t>
            </a:r>
            <a:r>
              <a:rPr lang="en-US" sz="2100" dirty="0">
                <a:latin typeface="Arial"/>
                <a:cs typeface="Arial"/>
                <a:sym typeface="Helvetica Light" charset="0"/>
              </a:rPr>
              <a:t> lo </a:t>
            </a:r>
            <a:r>
              <a:rPr lang="en-US" sz="2100" dirty="0" err="1">
                <a:latin typeface="Arial"/>
                <a:cs typeface="Arial"/>
                <a:sym typeface="Helvetica Light" charset="0"/>
              </a:rPr>
              <a:t>que</a:t>
            </a:r>
            <a:r>
              <a:rPr lang="en-US" sz="2100" dirty="0">
                <a:latin typeface="Arial"/>
                <a:cs typeface="Arial"/>
                <a:sym typeface="Helvetica Light" charset="0"/>
              </a:rPr>
              <a:t> dice </a:t>
            </a:r>
            <a:r>
              <a:rPr lang="en-US" sz="2100" dirty="0" err="1">
                <a:latin typeface="Arial"/>
                <a:cs typeface="Arial"/>
                <a:sym typeface="Helvetica Light" charset="0"/>
              </a:rPr>
              <a:t>que</a:t>
            </a:r>
            <a:r>
              <a:rPr lang="en-US" sz="2100" dirty="0">
                <a:latin typeface="Arial"/>
                <a:cs typeface="Arial"/>
                <a:sym typeface="Helvetica Light" charset="0"/>
              </a:rPr>
              <a:t> </a:t>
            </a:r>
            <a:r>
              <a:rPr lang="en-US" sz="2100" dirty="0" err="1">
                <a:latin typeface="Arial"/>
                <a:cs typeface="Arial"/>
                <a:sym typeface="Helvetica Light" charset="0"/>
              </a:rPr>
              <a:t>hace</a:t>
            </a:r>
            <a:endParaRPr lang="en-US" sz="2100" dirty="0">
              <a:latin typeface="Arial"/>
              <a:cs typeface="Arial"/>
              <a:sym typeface="Helvetica Light" charset="0"/>
            </a:endParaRPr>
          </a:p>
          <a:p>
            <a:pPr marL="342900" indent="-342900">
              <a:buFont typeface="Arial"/>
              <a:buChar char="•"/>
            </a:pPr>
            <a:r>
              <a:rPr lang="en-US" sz="2100" dirty="0">
                <a:latin typeface="Arial"/>
                <a:cs typeface="Arial"/>
                <a:sym typeface="Helvetica Light" charset="0"/>
              </a:rPr>
              <a:t>no </a:t>
            </a:r>
            <a:r>
              <a:rPr lang="en-US" sz="2100" dirty="0" err="1">
                <a:latin typeface="Arial"/>
                <a:cs typeface="Arial"/>
                <a:sym typeface="Helvetica Light" charset="0"/>
              </a:rPr>
              <a:t>hace</a:t>
            </a:r>
            <a:r>
              <a:rPr lang="en-US" sz="2100" dirty="0">
                <a:latin typeface="Arial"/>
                <a:cs typeface="Arial"/>
                <a:sym typeface="Helvetica Light" charset="0"/>
              </a:rPr>
              <a:t> lo </a:t>
            </a:r>
            <a:r>
              <a:rPr lang="en-US" sz="2100" dirty="0" err="1">
                <a:latin typeface="Arial"/>
                <a:cs typeface="Arial"/>
                <a:sym typeface="Helvetica Light" charset="0"/>
              </a:rPr>
              <a:t>que</a:t>
            </a:r>
            <a:r>
              <a:rPr lang="en-US" sz="2100" dirty="0">
                <a:latin typeface="Arial"/>
                <a:cs typeface="Arial"/>
                <a:sym typeface="Helvetica Light" charset="0"/>
              </a:rPr>
              <a:t> </a:t>
            </a:r>
            <a:r>
              <a:rPr lang="en-US" sz="2100" dirty="0" err="1">
                <a:latin typeface="Arial"/>
                <a:cs typeface="Arial"/>
                <a:sym typeface="Helvetica Light" charset="0"/>
              </a:rPr>
              <a:t>piensa</a:t>
            </a:r>
            <a:r>
              <a:rPr lang="en-US" sz="2100" dirty="0">
                <a:latin typeface="Arial"/>
                <a:cs typeface="Arial"/>
                <a:sym typeface="Helvetica Light" charset="0"/>
              </a:rPr>
              <a:t> </a:t>
            </a:r>
            <a:r>
              <a:rPr lang="en-US" sz="2100" dirty="0" err="1">
                <a:latin typeface="Arial"/>
                <a:cs typeface="Arial"/>
                <a:sym typeface="Helvetica Light" charset="0"/>
              </a:rPr>
              <a:t>que</a:t>
            </a:r>
            <a:r>
              <a:rPr lang="en-US" sz="2100" dirty="0">
                <a:latin typeface="Arial"/>
                <a:cs typeface="Arial"/>
                <a:sym typeface="Helvetica Light" charset="0"/>
              </a:rPr>
              <a:t> </a:t>
            </a:r>
            <a:r>
              <a:rPr lang="en-US" sz="2100" dirty="0" err="1">
                <a:latin typeface="Arial"/>
                <a:cs typeface="Arial"/>
                <a:sym typeface="Helvetica Light" charset="0"/>
              </a:rPr>
              <a:t>hace</a:t>
            </a:r>
            <a:endParaRPr lang="en-US" sz="2100" dirty="0">
              <a:latin typeface="Arial"/>
              <a:cs typeface="Arial"/>
              <a:sym typeface="Helvetica Light" charset="0"/>
            </a:endParaRPr>
          </a:p>
          <a:p>
            <a:pPr marL="342900" indent="-342900">
              <a:buFont typeface="Arial"/>
              <a:buChar char="•"/>
            </a:pPr>
            <a:r>
              <a:rPr lang="en-US" sz="2100" dirty="0">
                <a:latin typeface="Arial"/>
                <a:cs typeface="Arial"/>
                <a:sym typeface="Helvetica Light" charset="0"/>
              </a:rPr>
              <a:t>le cuesta verse </a:t>
            </a:r>
            <a:r>
              <a:rPr lang="en-US" sz="2100" dirty="0" err="1">
                <a:latin typeface="Arial"/>
                <a:cs typeface="Arial"/>
                <a:sym typeface="Helvetica Light" charset="0"/>
              </a:rPr>
              <a:t>desde</a:t>
            </a:r>
            <a:r>
              <a:rPr lang="en-US" sz="2100" dirty="0">
                <a:latin typeface="Arial"/>
                <a:cs typeface="Arial"/>
                <a:sym typeface="Helvetica Light" charset="0"/>
              </a:rPr>
              <a:t> </a:t>
            </a:r>
            <a:r>
              <a:rPr lang="en-US" sz="2100" dirty="0" err="1">
                <a:latin typeface="Arial"/>
                <a:cs typeface="Arial"/>
                <a:sym typeface="Helvetica Light" charset="0"/>
              </a:rPr>
              <a:t>fuera</a:t>
            </a:r>
            <a:endParaRPr lang="en-US" sz="2100" dirty="0">
              <a:latin typeface="Arial"/>
              <a:cs typeface="Arial"/>
              <a:sym typeface="Helvetica Light" charset="0"/>
            </a:endParaRPr>
          </a:p>
          <a:p>
            <a:pPr marL="342900" indent="-342900">
              <a:buFont typeface="Arial"/>
              <a:buChar char="•"/>
            </a:pPr>
            <a:r>
              <a:rPr lang="es-ES" sz="2100" dirty="0">
                <a:latin typeface="Arial"/>
                <a:cs typeface="Arial"/>
                <a:sym typeface="Helvetica Light" charset="0"/>
              </a:rPr>
              <a:t>no puede expresar sus necesidades en determinados contextos</a:t>
            </a:r>
          </a:p>
          <a:p>
            <a:pPr marL="342900" indent="-342900">
              <a:buFont typeface="Arial"/>
              <a:buChar char="•"/>
            </a:pPr>
            <a:endParaRPr lang="en-US" sz="2100" dirty="0">
              <a:latin typeface="Arial"/>
              <a:cs typeface="Arial"/>
              <a:sym typeface="Helvetica Light" charset="0"/>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413" y="3190014"/>
            <a:ext cx="989618" cy="869699"/>
          </a:xfrm>
          <a:prstGeom prst="rect">
            <a:avLst/>
          </a:prstGeom>
        </p:spPr>
      </p:pic>
    </p:spTree>
    <p:extLst>
      <p:ext uri="{BB962C8B-B14F-4D97-AF65-F5344CB8AC3E}">
        <p14:creationId xmlns:p14="http://schemas.microsoft.com/office/powerpoint/2010/main" val="3154120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1584203"/>
            <a:ext cx="4583782" cy="3910501"/>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674"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83782" y="1581719"/>
            <a:ext cx="4560218" cy="392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
        <p:nvSpPr>
          <p:cNvPr id="28673" name="Rectangle 1"/>
          <p:cNvSpPr>
            <a:spLocks/>
          </p:cNvSpPr>
          <p:nvPr/>
        </p:nvSpPr>
        <p:spPr bwMode="auto">
          <a:xfrm>
            <a:off x="416979" y="2326375"/>
            <a:ext cx="3879077" cy="2391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r>
              <a:rPr lang="en-US" sz="3600" dirty="0" err="1">
                <a:solidFill>
                  <a:srgbClr val="FFFFFF"/>
                </a:solidFill>
                <a:latin typeface="Helvetica Light"/>
                <a:ea typeface="+mj-ea"/>
                <a:cs typeface="Helvetica Light"/>
                <a:sym typeface="Helvetica Light" charset="0"/>
              </a:rPr>
              <a:t>Tenemos</a:t>
            </a:r>
            <a:r>
              <a:rPr lang="en-US" sz="3600" dirty="0">
                <a:solidFill>
                  <a:srgbClr val="FFFFFF"/>
                </a:solidFill>
                <a:latin typeface="Helvetica Light"/>
                <a:ea typeface="+mj-ea"/>
                <a:cs typeface="Helvetica Light"/>
                <a:sym typeface="Helvetica Light" charset="0"/>
              </a:rPr>
              <a:t> </a:t>
            </a:r>
            <a:r>
              <a:rPr lang="en-US" sz="3600" dirty="0" err="1">
                <a:solidFill>
                  <a:srgbClr val="FFFFFF"/>
                </a:solidFill>
                <a:latin typeface="Helvetica Light"/>
                <a:ea typeface="+mj-ea"/>
                <a:cs typeface="Helvetica Light"/>
                <a:sym typeface="Helvetica Light" charset="0"/>
              </a:rPr>
              <a:t>que</a:t>
            </a:r>
            <a:r>
              <a:rPr lang="en-US" sz="3600" dirty="0">
                <a:solidFill>
                  <a:srgbClr val="FFFFFF"/>
                </a:solidFill>
                <a:latin typeface="Helvetica Light"/>
                <a:ea typeface="+mj-ea"/>
                <a:cs typeface="Helvetica Light"/>
                <a:sym typeface="Helvetica Light" charset="0"/>
              </a:rPr>
              <a:t> </a:t>
            </a:r>
            <a:r>
              <a:rPr lang="en-US" sz="3600" dirty="0" err="1">
                <a:solidFill>
                  <a:srgbClr val="FFFFFF"/>
                </a:solidFill>
                <a:latin typeface="Helvetica Light"/>
                <a:ea typeface="+mj-ea"/>
                <a:cs typeface="Helvetica Light"/>
                <a:sym typeface="Helvetica Light" charset="0"/>
              </a:rPr>
              <a:t>preguntar</a:t>
            </a:r>
            <a:r>
              <a:rPr lang="en-US" sz="3600" dirty="0">
                <a:solidFill>
                  <a:srgbClr val="FFFFFF"/>
                </a:solidFill>
                <a:latin typeface="Helvetica Light"/>
                <a:ea typeface="+mj-ea"/>
                <a:cs typeface="Helvetica Light"/>
                <a:sym typeface="Helvetica Light" charset="0"/>
              </a:rPr>
              <a:t> </a:t>
            </a:r>
            <a:r>
              <a:rPr lang="en-US" sz="3600" dirty="0" err="1">
                <a:solidFill>
                  <a:srgbClr val="FFFFFF"/>
                </a:solidFill>
                <a:latin typeface="Helvetica Light"/>
                <a:ea typeface="+mj-ea"/>
                <a:cs typeface="Helvetica Light"/>
                <a:sym typeface="Helvetica Light" charset="0"/>
              </a:rPr>
              <a:t>por</a:t>
            </a:r>
            <a:r>
              <a:rPr lang="en-US" sz="3600" dirty="0">
                <a:solidFill>
                  <a:srgbClr val="FFFFFF"/>
                </a:solidFill>
                <a:latin typeface="Helvetica Light"/>
                <a:ea typeface="+mj-ea"/>
                <a:cs typeface="Helvetica Light"/>
                <a:sym typeface="Helvetica Light" charset="0"/>
              </a:rPr>
              <a:t> los </a:t>
            </a:r>
            <a:r>
              <a:rPr lang="en-US" sz="3600" dirty="0" err="1">
                <a:solidFill>
                  <a:srgbClr val="FFFFFF"/>
                </a:solidFill>
                <a:latin typeface="Helvetica Light"/>
                <a:ea typeface="+mj-ea"/>
                <a:cs typeface="Helvetica Light"/>
                <a:sym typeface="Helvetica Light" charset="0"/>
              </a:rPr>
              <a:t>problemas</a:t>
            </a:r>
            <a:r>
              <a:rPr lang="en-US" sz="3600" dirty="0">
                <a:solidFill>
                  <a:srgbClr val="FFFFFF"/>
                </a:solidFill>
                <a:latin typeface="Helvetica Light"/>
                <a:ea typeface="+mj-ea"/>
                <a:cs typeface="Helvetica Light"/>
                <a:sym typeface="Helvetica Light" charset="0"/>
              </a:rPr>
              <a:t>, no </a:t>
            </a:r>
            <a:r>
              <a:rPr lang="en-US" sz="3600" dirty="0" err="1">
                <a:solidFill>
                  <a:srgbClr val="FFFFFF"/>
                </a:solidFill>
                <a:latin typeface="Helvetica Light"/>
                <a:ea typeface="+mj-ea"/>
                <a:cs typeface="Helvetica Light"/>
                <a:sym typeface="Helvetica Light" charset="0"/>
              </a:rPr>
              <a:t>por</a:t>
            </a:r>
            <a:r>
              <a:rPr lang="en-US" sz="3600" dirty="0">
                <a:solidFill>
                  <a:srgbClr val="FFFFFF"/>
                </a:solidFill>
                <a:latin typeface="Helvetica Light"/>
                <a:ea typeface="+mj-ea"/>
                <a:cs typeface="Helvetica Light"/>
                <a:sym typeface="Helvetica Light" charset="0"/>
              </a:rPr>
              <a:t> </a:t>
            </a:r>
            <a:r>
              <a:rPr lang="en-US" sz="3600" dirty="0" err="1">
                <a:solidFill>
                  <a:srgbClr val="FFFFFF"/>
                </a:solidFill>
                <a:latin typeface="Helvetica Light"/>
                <a:ea typeface="+mj-ea"/>
                <a:cs typeface="Helvetica Light"/>
                <a:sym typeface="Helvetica Light" charset="0"/>
              </a:rPr>
              <a:t>las</a:t>
            </a:r>
            <a:r>
              <a:rPr lang="en-US" sz="3600" dirty="0">
                <a:solidFill>
                  <a:srgbClr val="FFFFFF"/>
                </a:solidFill>
                <a:latin typeface="Helvetica Light"/>
                <a:ea typeface="+mj-ea"/>
                <a:cs typeface="Helvetica Light"/>
                <a:sym typeface="Helvetica Light" charset="0"/>
              </a:rPr>
              <a:t> </a:t>
            </a:r>
            <a:r>
              <a:rPr lang="en-US" sz="3600" dirty="0" err="1">
                <a:solidFill>
                  <a:srgbClr val="FFFFFF"/>
                </a:solidFill>
                <a:latin typeface="Helvetica Light"/>
                <a:ea typeface="+mj-ea"/>
                <a:cs typeface="Helvetica Light"/>
                <a:sym typeface="Helvetica Light" charset="0"/>
              </a:rPr>
              <a:t>soluciones</a:t>
            </a:r>
            <a:r>
              <a:rPr lang="en-US" sz="3600" dirty="0">
                <a:solidFill>
                  <a:srgbClr val="FFFFFF"/>
                </a:solidFill>
                <a:latin typeface="Helvetica Light"/>
                <a:ea typeface="+mj-ea"/>
                <a:cs typeface="Helvetica Light"/>
                <a:sym typeface="Helvetica Light" charset="0"/>
              </a:rPr>
              <a:t>.</a:t>
            </a:r>
          </a:p>
        </p:txBody>
      </p:sp>
      <p:sp>
        <p:nvSpPr>
          <p:cNvPr id="2" name="CuadroTexto 1"/>
          <p:cNvSpPr txBox="1"/>
          <p:nvPr/>
        </p:nvSpPr>
        <p:spPr>
          <a:xfrm>
            <a:off x="5056298" y="3860092"/>
            <a:ext cx="4087702" cy="1643527"/>
          </a:xfrm>
          <a:prstGeom prst="rect">
            <a:avLst/>
          </a:prstGeom>
          <a:solidFill>
            <a:schemeClr val="bg1">
              <a:alpha val="70000"/>
            </a:schemeClr>
          </a:solidFill>
        </p:spPr>
        <p:txBody>
          <a:bodyPr wrap="square" rtlCol="0">
            <a:spAutoFit/>
          </a:bodyPr>
          <a:lstStyle/>
          <a:p>
            <a:pPr algn="r">
              <a:lnSpc>
                <a:spcPct val="140000"/>
              </a:lnSpc>
            </a:pPr>
            <a:r>
              <a:rPr lang="en-US" dirty="0">
                <a:latin typeface="Helvetica"/>
                <a:cs typeface="Helvetica"/>
              </a:rPr>
              <a:t>“Si le </a:t>
            </a:r>
            <a:r>
              <a:rPr lang="en-US" dirty="0" err="1">
                <a:latin typeface="Helvetica"/>
                <a:cs typeface="Helvetica"/>
              </a:rPr>
              <a:t>hubiera</a:t>
            </a:r>
            <a:r>
              <a:rPr lang="en-US" dirty="0">
                <a:latin typeface="Helvetica"/>
                <a:cs typeface="Helvetica"/>
              </a:rPr>
              <a:t> </a:t>
            </a:r>
            <a:r>
              <a:rPr lang="en-US" dirty="0" err="1">
                <a:latin typeface="Helvetica"/>
                <a:cs typeface="Helvetica"/>
              </a:rPr>
              <a:t>preguntado</a:t>
            </a:r>
            <a:r>
              <a:rPr lang="en-US" dirty="0">
                <a:latin typeface="Helvetica"/>
                <a:cs typeface="Helvetica"/>
              </a:rPr>
              <a:t> a la </a:t>
            </a:r>
            <a:r>
              <a:rPr lang="en-US" dirty="0" err="1">
                <a:latin typeface="Helvetica"/>
                <a:cs typeface="Helvetica"/>
              </a:rPr>
              <a:t>gente</a:t>
            </a:r>
            <a:r>
              <a:rPr lang="en-US" dirty="0">
                <a:latin typeface="Helvetica"/>
                <a:cs typeface="Helvetica"/>
              </a:rPr>
              <a:t> </a:t>
            </a:r>
            <a:r>
              <a:rPr lang="en-US" dirty="0" err="1">
                <a:latin typeface="Helvetica"/>
                <a:cs typeface="Helvetica"/>
              </a:rPr>
              <a:t>qué</a:t>
            </a:r>
            <a:r>
              <a:rPr lang="en-US" dirty="0">
                <a:latin typeface="Helvetica"/>
                <a:cs typeface="Helvetica"/>
              </a:rPr>
              <a:t> </a:t>
            </a:r>
            <a:r>
              <a:rPr lang="en-US" dirty="0" err="1">
                <a:latin typeface="Helvetica"/>
                <a:cs typeface="Helvetica"/>
              </a:rPr>
              <a:t>necesitaba</a:t>
            </a:r>
            <a:r>
              <a:rPr lang="en-US" dirty="0">
                <a:latin typeface="Helvetica"/>
                <a:cs typeface="Helvetica"/>
              </a:rPr>
              <a:t>, </a:t>
            </a:r>
            <a:r>
              <a:rPr lang="en-US" dirty="0" err="1">
                <a:latin typeface="Helvetica"/>
                <a:cs typeface="Helvetica"/>
              </a:rPr>
              <a:t>habrían</a:t>
            </a:r>
            <a:r>
              <a:rPr lang="en-US" dirty="0">
                <a:latin typeface="Helvetica"/>
                <a:cs typeface="Helvetica"/>
              </a:rPr>
              <a:t> </a:t>
            </a:r>
            <a:r>
              <a:rPr lang="en-US" dirty="0" err="1">
                <a:latin typeface="Helvetica"/>
                <a:cs typeface="Helvetica"/>
              </a:rPr>
              <a:t>dicho</a:t>
            </a:r>
            <a:r>
              <a:rPr lang="en-US" dirty="0">
                <a:latin typeface="Helvetica"/>
                <a:cs typeface="Helvetica"/>
              </a:rPr>
              <a:t> </a:t>
            </a:r>
            <a:r>
              <a:rPr lang="en-US" dirty="0" err="1">
                <a:latin typeface="Helvetica"/>
                <a:cs typeface="Helvetica"/>
              </a:rPr>
              <a:t>caballos</a:t>
            </a:r>
            <a:r>
              <a:rPr lang="en-US" dirty="0">
                <a:latin typeface="Helvetica"/>
                <a:cs typeface="Helvetica"/>
              </a:rPr>
              <a:t> </a:t>
            </a:r>
            <a:r>
              <a:rPr lang="en-US" dirty="0" err="1">
                <a:latin typeface="Helvetica"/>
                <a:cs typeface="Helvetica"/>
              </a:rPr>
              <a:t>más</a:t>
            </a:r>
            <a:r>
              <a:rPr lang="en-US" dirty="0">
                <a:latin typeface="Helvetica"/>
                <a:cs typeface="Helvetica"/>
              </a:rPr>
              <a:t> </a:t>
            </a:r>
            <a:r>
              <a:rPr lang="en-US" dirty="0" err="1">
                <a:latin typeface="Helvetica"/>
                <a:cs typeface="Helvetica"/>
              </a:rPr>
              <a:t>rápidos</a:t>
            </a:r>
            <a:r>
              <a:rPr lang="en-US" dirty="0">
                <a:latin typeface="Helvetica"/>
                <a:cs typeface="Helvetica"/>
              </a:rPr>
              <a:t>”</a:t>
            </a:r>
          </a:p>
          <a:p>
            <a:pPr algn="r">
              <a:lnSpc>
                <a:spcPct val="140000"/>
              </a:lnSpc>
            </a:pPr>
            <a:r>
              <a:rPr lang="en-US" dirty="0">
                <a:latin typeface="Helvetica"/>
                <a:cs typeface="Helvetica"/>
              </a:rPr>
              <a:t>Henry Ford</a:t>
            </a:r>
          </a:p>
        </p:txBody>
      </p:sp>
    </p:spTree>
    <p:extLst>
      <p:ext uri="{BB962C8B-B14F-4D97-AF65-F5344CB8AC3E}">
        <p14:creationId xmlns:p14="http://schemas.microsoft.com/office/powerpoint/2010/main" val="1004639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561" y="1194485"/>
            <a:ext cx="4583723" cy="600164"/>
          </a:xfrm>
          <a:prstGeom prst="rect">
            <a:avLst/>
          </a:prstGeom>
          <a:noFill/>
        </p:spPr>
        <p:txBody>
          <a:bodyPr>
            <a:spAutoFit/>
          </a:bodyPr>
          <a:lstStyle/>
          <a:p>
            <a:pPr>
              <a:defRPr/>
            </a:pPr>
            <a:r>
              <a:rPr lang="en-US" altLang="zh-CN" b="1" dirty="0">
                <a:solidFill>
                  <a:schemeClr val="bg1"/>
                </a:solidFill>
                <a:latin typeface="Arial"/>
                <a:cs typeface="Arial"/>
              </a:rPr>
              <a:t>3 </a:t>
            </a:r>
            <a:r>
              <a:rPr lang="en-US" altLang="zh-CN" b="1" dirty="0" err="1">
                <a:solidFill>
                  <a:schemeClr val="bg1"/>
                </a:solidFill>
                <a:latin typeface="Arial"/>
                <a:cs typeface="Arial"/>
              </a:rPr>
              <a:t>diferentes</a:t>
            </a:r>
            <a:r>
              <a:rPr lang="en-US" altLang="zh-CN" b="1" dirty="0">
                <a:solidFill>
                  <a:schemeClr val="bg1"/>
                </a:solidFill>
                <a:latin typeface="Arial"/>
                <a:cs typeface="Arial"/>
              </a:rPr>
              <a:t> </a:t>
            </a:r>
            <a:r>
              <a:rPr lang="en-US" altLang="zh-CN" b="1" dirty="0" err="1">
                <a:solidFill>
                  <a:schemeClr val="bg1"/>
                </a:solidFill>
                <a:latin typeface="Arial"/>
                <a:cs typeface="Arial"/>
              </a:rPr>
              <a:t>niveles</a:t>
            </a:r>
            <a:r>
              <a:rPr lang="en-US" altLang="zh-CN" b="1" dirty="0">
                <a:solidFill>
                  <a:schemeClr val="bg1"/>
                </a:solidFill>
                <a:latin typeface="Arial"/>
                <a:cs typeface="Arial"/>
              </a:rPr>
              <a:t> de </a:t>
            </a:r>
            <a:r>
              <a:rPr lang="en-US" altLang="zh-CN" b="1" dirty="0" err="1">
                <a:solidFill>
                  <a:schemeClr val="bg1"/>
                </a:solidFill>
                <a:latin typeface="Arial"/>
                <a:cs typeface="Arial"/>
              </a:rPr>
              <a:t>interacción</a:t>
            </a:r>
            <a:endParaRPr lang="en-US" altLang="zh-CN" sz="1500" b="1" dirty="0">
              <a:solidFill>
                <a:schemeClr val="bg1"/>
              </a:solidFill>
              <a:latin typeface="Arial"/>
              <a:cs typeface="Arial"/>
            </a:endParaRPr>
          </a:p>
          <a:p>
            <a:pPr marL="2381" lvl="2">
              <a:defRPr/>
            </a:pPr>
            <a:endParaRPr lang="en-US" altLang="zh-CN" sz="1500" b="1" dirty="0">
              <a:solidFill>
                <a:srgbClr val="15A03C"/>
              </a:solidFill>
              <a:latin typeface="Arial"/>
              <a:cs typeface="Arial"/>
            </a:endParaRPr>
          </a:p>
        </p:txBody>
      </p:sp>
      <p:sp>
        <p:nvSpPr>
          <p:cNvPr id="6" name="CuadroTexto 5"/>
          <p:cNvSpPr txBox="1"/>
          <p:nvPr/>
        </p:nvSpPr>
        <p:spPr>
          <a:xfrm>
            <a:off x="225544" y="514109"/>
            <a:ext cx="3844322" cy="415498"/>
          </a:xfrm>
          <a:prstGeom prst="rect">
            <a:avLst/>
          </a:prstGeom>
          <a:noFill/>
        </p:spPr>
        <p:txBody>
          <a:bodyPr wrap="none" rtlCol="0">
            <a:spAutoFit/>
          </a:bodyPr>
          <a:lstStyle/>
          <a:p>
            <a:r>
              <a:rPr lang="es-ES" sz="2100" dirty="0">
                <a:latin typeface="Arial"/>
                <a:cs typeface="Arial"/>
              </a:rPr>
              <a:t>¿Cómo detectar necesidades?</a:t>
            </a:r>
            <a:endParaRPr lang="en-US" sz="2100" dirty="0">
              <a:solidFill>
                <a:srgbClr val="000000"/>
              </a:solidFill>
              <a:latin typeface="Arial"/>
              <a:cs typeface="Arial"/>
            </a:endParaRPr>
          </a:p>
        </p:txBody>
      </p:sp>
      <p:sp>
        <p:nvSpPr>
          <p:cNvPr id="7" name="TextBox 3"/>
          <p:cNvSpPr txBox="1"/>
          <p:nvPr/>
        </p:nvSpPr>
        <p:spPr>
          <a:xfrm>
            <a:off x="332476" y="1773384"/>
            <a:ext cx="2187669" cy="2308324"/>
          </a:xfrm>
          <a:prstGeom prst="rect">
            <a:avLst/>
          </a:prstGeom>
          <a:noFill/>
        </p:spPr>
        <p:txBody>
          <a:bodyPr wrap="square">
            <a:spAutoFit/>
          </a:bodyPr>
          <a:lstStyle/>
          <a:p>
            <a:pPr marL="203597" lvl="2">
              <a:defRPr/>
            </a:pPr>
            <a:r>
              <a:rPr lang="en-US" altLang="zh-CN" b="1" dirty="0" err="1">
                <a:solidFill>
                  <a:schemeClr val="bg1"/>
                </a:solidFill>
                <a:latin typeface="Arial"/>
                <a:cs typeface="Arial"/>
              </a:rPr>
              <a:t>Observación</a:t>
            </a:r>
            <a:endParaRPr lang="en-US" altLang="zh-CN" b="1" dirty="0">
              <a:solidFill>
                <a:schemeClr val="bg1"/>
              </a:solidFill>
              <a:latin typeface="Arial"/>
              <a:cs typeface="Arial"/>
            </a:endParaRPr>
          </a:p>
          <a:p>
            <a:pPr marL="203597" lvl="2">
              <a:defRPr/>
            </a:pPr>
            <a:r>
              <a:rPr lang="en-US" altLang="zh-CN" sz="1200" dirty="0">
                <a:solidFill>
                  <a:srgbClr val="000000"/>
                </a:solidFill>
                <a:latin typeface="Arial"/>
                <a:cs typeface="Arial"/>
              </a:rPr>
              <a:t>Ver a las personas y </a:t>
            </a:r>
            <a:r>
              <a:rPr lang="en-US" altLang="zh-CN" sz="1200" dirty="0" err="1">
                <a:solidFill>
                  <a:srgbClr val="000000"/>
                </a:solidFill>
                <a:latin typeface="Arial"/>
                <a:cs typeface="Arial"/>
              </a:rPr>
              <a:t>sus</a:t>
            </a:r>
            <a:r>
              <a:rPr lang="en-US" altLang="zh-CN" sz="1200" dirty="0">
                <a:solidFill>
                  <a:srgbClr val="000000"/>
                </a:solidFill>
                <a:latin typeface="Arial"/>
                <a:cs typeface="Arial"/>
              </a:rPr>
              <a:t> </a:t>
            </a:r>
            <a:r>
              <a:rPr lang="en-US" altLang="zh-CN" sz="1200" dirty="0" err="1">
                <a:solidFill>
                  <a:srgbClr val="000000"/>
                </a:solidFill>
                <a:latin typeface="Arial"/>
                <a:cs typeface="Arial"/>
              </a:rPr>
              <a:t>comportamientos</a:t>
            </a:r>
            <a:r>
              <a:rPr lang="en-US" altLang="zh-CN" sz="1200" dirty="0">
                <a:solidFill>
                  <a:srgbClr val="000000"/>
                </a:solidFill>
                <a:latin typeface="Arial"/>
                <a:cs typeface="Arial"/>
              </a:rPr>
              <a:t> en </a:t>
            </a:r>
            <a:r>
              <a:rPr lang="en-US" altLang="zh-CN" sz="1200" dirty="0" err="1">
                <a:solidFill>
                  <a:srgbClr val="000000"/>
                </a:solidFill>
                <a:latin typeface="Arial"/>
                <a:cs typeface="Arial"/>
              </a:rPr>
              <a:t>su</a:t>
            </a:r>
            <a:r>
              <a:rPr lang="en-US" altLang="zh-CN" sz="1200" dirty="0">
                <a:solidFill>
                  <a:srgbClr val="000000"/>
                </a:solidFill>
                <a:latin typeface="Arial"/>
                <a:cs typeface="Arial"/>
              </a:rPr>
              <a:t> </a:t>
            </a:r>
            <a:r>
              <a:rPr lang="en-US" altLang="zh-CN" sz="1200" dirty="0" err="1">
                <a:solidFill>
                  <a:srgbClr val="000000"/>
                </a:solidFill>
                <a:latin typeface="Arial"/>
                <a:cs typeface="Arial"/>
              </a:rPr>
              <a:t>contexto</a:t>
            </a:r>
            <a:r>
              <a:rPr lang="en-US" altLang="zh-CN" sz="1200" dirty="0">
                <a:solidFill>
                  <a:srgbClr val="000000"/>
                </a:solidFill>
                <a:latin typeface="Arial"/>
                <a:cs typeface="Arial"/>
              </a:rPr>
              <a:t> real</a:t>
            </a:r>
          </a:p>
          <a:p>
            <a:pPr marL="203597" lvl="2">
              <a:defRPr/>
            </a:pPr>
            <a:endParaRPr lang="en-US" altLang="zh-CN" dirty="0">
              <a:latin typeface="Arial"/>
              <a:cs typeface="Arial"/>
            </a:endParaRPr>
          </a:p>
          <a:p>
            <a:pPr marL="203597" lvl="2">
              <a:defRPr/>
            </a:pPr>
            <a:endParaRPr lang="en-US" altLang="zh-CN" dirty="0">
              <a:latin typeface="Arial"/>
              <a:cs typeface="Arial"/>
            </a:endParaRPr>
          </a:p>
          <a:p>
            <a:pPr marL="203597" lvl="2">
              <a:defRPr/>
            </a:pPr>
            <a:endParaRPr lang="en-US" altLang="zh-CN" dirty="0">
              <a:solidFill>
                <a:srgbClr val="1792D2"/>
              </a:solidFill>
              <a:latin typeface="Arial"/>
              <a:cs typeface="Arial"/>
            </a:endParaRPr>
          </a:p>
          <a:p>
            <a:pPr marL="203597" lvl="2">
              <a:defRPr/>
            </a:pPr>
            <a:endParaRPr lang="en-US" altLang="zh-CN" dirty="0">
              <a:latin typeface="Arial"/>
              <a:cs typeface="Arial"/>
            </a:endParaRPr>
          </a:p>
          <a:p>
            <a:pPr marL="2381" lvl="2">
              <a:defRPr/>
            </a:pPr>
            <a:endParaRPr lang="en-US" altLang="zh-CN" dirty="0">
              <a:latin typeface="Arial"/>
              <a:cs typeface="Arial"/>
            </a:endParaRPr>
          </a:p>
        </p:txBody>
      </p:sp>
      <p:sp>
        <p:nvSpPr>
          <p:cNvPr id="8" name="TextBox 3"/>
          <p:cNvSpPr txBox="1"/>
          <p:nvPr/>
        </p:nvSpPr>
        <p:spPr>
          <a:xfrm>
            <a:off x="249274" y="4570658"/>
            <a:ext cx="4048927" cy="484748"/>
          </a:xfrm>
          <a:prstGeom prst="rect">
            <a:avLst/>
          </a:prstGeom>
          <a:noFill/>
        </p:spPr>
        <p:txBody>
          <a:bodyPr wrap="square">
            <a:spAutoFit/>
          </a:bodyPr>
          <a:lstStyle/>
          <a:p>
            <a:pPr>
              <a:defRPr/>
            </a:pPr>
            <a:r>
              <a:rPr lang="en-US" altLang="zh-CN" sz="1350" dirty="0" err="1">
                <a:solidFill>
                  <a:srgbClr val="000000"/>
                </a:solidFill>
                <a:latin typeface="Arial"/>
                <a:cs typeface="Arial"/>
              </a:rPr>
              <a:t>Documentar</a:t>
            </a:r>
            <a:r>
              <a:rPr lang="en-US" altLang="zh-CN" sz="1350" dirty="0">
                <a:solidFill>
                  <a:srgbClr val="000000"/>
                </a:solidFill>
                <a:latin typeface="Arial"/>
                <a:cs typeface="Arial"/>
              </a:rPr>
              <a:t> el </a:t>
            </a:r>
            <a:r>
              <a:rPr lang="en-US" altLang="zh-CN" sz="1350" dirty="0" err="1">
                <a:solidFill>
                  <a:srgbClr val="000000"/>
                </a:solidFill>
                <a:latin typeface="Arial"/>
                <a:cs typeface="Arial"/>
              </a:rPr>
              <a:t>proceso</a:t>
            </a:r>
            <a:r>
              <a:rPr lang="en-US" altLang="zh-CN" sz="1350" dirty="0">
                <a:solidFill>
                  <a:srgbClr val="000000"/>
                </a:solidFill>
                <a:latin typeface="Arial"/>
                <a:cs typeface="Arial"/>
              </a:rPr>
              <a:t> con </a:t>
            </a:r>
            <a:r>
              <a:rPr lang="en-US" altLang="zh-CN" sz="1350" dirty="0" err="1">
                <a:solidFill>
                  <a:srgbClr val="000000"/>
                </a:solidFill>
                <a:latin typeface="Arial"/>
                <a:cs typeface="Arial"/>
              </a:rPr>
              <a:t>fotos</a:t>
            </a:r>
            <a:r>
              <a:rPr lang="en-US" altLang="zh-CN" sz="1350" dirty="0">
                <a:solidFill>
                  <a:srgbClr val="000000"/>
                </a:solidFill>
                <a:latin typeface="Arial"/>
                <a:cs typeface="Arial"/>
              </a:rPr>
              <a:t>, videos, </a:t>
            </a:r>
            <a:r>
              <a:rPr lang="en-US" altLang="zh-CN" sz="1350" dirty="0" err="1">
                <a:solidFill>
                  <a:srgbClr val="000000"/>
                </a:solidFill>
                <a:latin typeface="Arial"/>
                <a:cs typeface="Arial"/>
              </a:rPr>
              <a:t>notas</a:t>
            </a:r>
            <a:r>
              <a:rPr lang="en-US" altLang="zh-CN" sz="1350" dirty="0">
                <a:solidFill>
                  <a:srgbClr val="000000"/>
                </a:solidFill>
                <a:latin typeface="Arial"/>
                <a:cs typeface="Arial"/>
              </a:rPr>
              <a:t>, ...</a:t>
            </a:r>
            <a:endParaRPr lang="en-US" altLang="zh-CN" sz="1200" dirty="0">
              <a:solidFill>
                <a:srgbClr val="000000"/>
              </a:solidFill>
              <a:latin typeface="Arial"/>
              <a:cs typeface="Arial"/>
            </a:endParaRPr>
          </a:p>
          <a:p>
            <a:pPr marL="2381" lvl="2">
              <a:defRPr/>
            </a:pPr>
            <a:endParaRPr lang="en-US" altLang="zh-CN" sz="1200" dirty="0">
              <a:solidFill>
                <a:srgbClr val="000000"/>
              </a:solidFill>
              <a:latin typeface="Arial"/>
              <a:cs typeface="Arial"/>
            </a:endParaRPr>
          </a:p>
        </p:txBody>
      </p:sp>
      <p:sp>
        <p:nvSpPr>
          <p:cNvPr id="2" name="Rectángulo 1"/>
          <p:cNvSpPr/>
          <p:nvPr/>
        </p:nvSpPr>
        <p:spPr>
          <a:xfrm>
            <a:off x="5861220" y="1756993"/>
            <a:ext cx="2501402" cy="1107996"/>
          </a:xfrm>
          <a:prstGeom prst="rect">
            <a:avLst/>
          </a:prstGeom>
        </p:spPr>
        <p:txBody>
          <a:bodyPr wrap="square">
            <a:spAutoFit/>
          </a:bodyPr>
          <a:lstStyle/>
          <a:p>
            <a:pPr marL="203597" lvl="2">
              <a:defRPr/>
            </a:pPr>
            <a:r>
              <a:rPr lang="en-US" altLang="zh-CN" b="1" dirty="0" err="1">
                <a:solidFill>
                  <a:schemeClr val="bg1"/>
                </a:solidFill>
                <a:latin typeface="Arial"/>
                <a:cs typeface="Arial"/>
              </a:rPr>
              <a:t>Inmersión</a:t>
            </a:r>
            <a:endParaRPr lang="en-US" altLang="zh-CN" b="1" dirty="0">
              <a:solidFill>
                <a:schemeClr val="bg1"/>
              </a:solidFill>
              <a:latin typeface="Arial"/>
              <a:cs typeface="Arial"/>
            </a:endParaRPr>
          </a:p>
          <a:p>
            <a:pPr marL="203597" lvl="2">
              <a:defRPr/>
            </a:pPr>
            <a:r>
              <a:rPr lang="en-US" altLang="zh-CN" sz="1200" dirty="0" err="1">
                <a:solidFill>
                  <a:srgbClr val="000000"/>
                </a:solidFill>
                <a:latin typeface="Arial"/>
                <a:cs typeface="Arial"/>
              </a:rPr>
              <a:t>Experimentar</a:t>
            </a:r>
            <a:r>
              <a:rPr lang="en-US" altLang="zh-CN" sz="1200" dirty="0">
                <a:solidFill>
                  <a:srgbClr val="000000"/>
                </a:solidFill>
                <a:latin typeface="Arial"/>
                <a:cs typeface="Arial"/>
              </a:rPr>
              <a:t> lo </a:t>
            </a:r>
            <a:r>
              <a:rPr lang="en-US" altLang="zh-CN" sz="1200" dirty="0" err="1">
                <a:solidFill>
                  <a:srgbClr val="000000"/>
                </a:solidFill>
                <a:latin typeface="Arial"/>
                <a:cs typeface="Arial"/>
              </a:rPr>
              <a:t>que</a:t>
            </a:r>
            <a:r>
              <a:rPr lang="en-US" altLang="zh-CN" sz="1200" dirty="0">
                <a:solidFill>
                  <a:srgbClr val="000000"/>
                </a:solidFill>
                <a:latin typeface="Arial"/>
                <a:cs typeface="Arial"/>
              </a:rPr>
              <a:t> </a:t>
            </a:r>
            <a:r>
              <a:rPr lang="en-US" altLang="zh-CN" sz="1200" dirty="0" err="1">
                <a:solidFill>
                  <a:srgbClr val="000000"/>
                </a:solidFill>
                <a:latin typeface="Arial"/>
                <a:cs typeface="Arial"/>
              </a:rPr>
              <a:t>viven</a:t>
            </a:r>
            <a:r>
              <a:rPr lang="en-US" altLang="zh-CN" sz="1200" dirty="0">
                <a:solidFill>
                  <a:srgbClr val="000000"/>
                </a:solidFill>
                <a:latin typeface="Arial"/>
                <a:cs typeface="Arial"/>
              </a:rPr>
              <a:t> </a:t>
            </a:r>
            <a:r>
              <a:rPr lang="en-US" altLang="zh-CN" sz="1200" dirty="0" err="1">
                <a:solidFill>
                  <a:srgbClr val="000000"/>
                </a:solidFill>
                <a:latin typeface="Arial"/>
                <a:cs typeface="Arial"/>
              </a:rPr>
              <a:t>las</a:t>
            </a:r>
            <a:r>
              <a:rPr lang="en-US" altLang="zh-CN" sz="1200" dirty="0">
                <a:solidFill>
                  <a:srgbClr val="000000"/>
                </a:solidFill>
                <a:latin typeface="Arial"/>
                <a:cs typeface="Arial"/>
              </a:rPr>
              <a:t> personas. </a:t>
            </a:r>
            <a:r>
              <a:rPr lang="en-US" altLang="zh-CN" sz="1200" dirty="0" err="1">
                <a:solidFill>
                  <a:srgbClr val="000000"/>
                </a:solidFill>
                <a:latin typeface="Arial"/>
                <a:cs typeface="Arial"/>
              </a:rPr>
              <a:t>Vivir</a:t>
            </a:r>
            <a:r>
              <a:rPr lang="en-US" altLang="zh-CN" sz="1200" dirty="0">
                <a:solidFill>
                  <a:srgbClr val="000000"/>
                </a:solidFill>
                <a:latin typeface="Arial"/>
                <a:cs typeface="Arial"/>
              </a:rPr>
              <a:t> </a:t>
            </a:r>
            <a:r>
              <a:rPr lang="en-US" altLang="zh-CN" sz="1200" dirty="0" err="1">
                <a:solidFill>
                  <a:srgbClr val="000000"/>
                </a:solidFill>
                <a:latin typeface="Arial"/>
                <a:cs typeface="Arial"/>
              </a:rPr>
              <a:t>su</a:t>
            </a:r>
            <a:r>
              <a:rPr lang="en-US" altLang="zh-CN" sz="1200" dirty="0">
                <a:solidFill>
                  <a:srgbClr val="000000"/>
                </a:solidFill>
                <a:latin typeface="Arial"/>
                <a:cs typeface="Arial"/>
              </a:rPr>
              <a:t> </a:t>
            </a:r>
            <a:r>
              <a:rPr lang="en-US" altLang="zh-CN" sz="1200" dirty="0" err="1">
                <a:solidFill>
                  <a:srgbClr val="000000"/>
                </a:solidFill>
                <a:latin typeface="Arial"/>
                <a:cs typeface="Arial"/>
              </a:rPr>
              <a:t>vida</a:t>
            </a:r>
            <a:r>
              <a:rPr lang="en-US" altLang="zh-CN" sz="1200" dirty="0">
                <a:solidFill>
                  <a:srgbClr val="000000"/>
                </a:solidFill>
                <a:latin typeface="Arial"/>
                <a:cs typeface="Arial"/>
              </a:rPr>
              <a:t>, </a:t>
            </a:r>
            <a:r>
              <a:rPr lang="en-US" altLang="zh-CN" sz="1200" dirty="0" err="1">
                <a:solidFill>
                  <a:srgbClr val="000000"/>
                </a:solidFill>
                <a:latin typeface="Arial"/>
                <a:cs typeface="Arial"/>
              </a:rPr>
              <a:t>ponerse</a:t>
            </a:r>
            <a:r>
              <a:rPr lang="en-US" altLang="zh-CN" sz="1200" dirty="0">
                <a:solidFill>
                  <a:srgbClr val="000000"/>
                </a:solidFill>
                <a:latin typeface="Arial"/>
                <a:cs typeface="Arial"/>
              </a:rPr>
              <a:t> de </a:t>
            </a:r>
            <a:r>
              <a:rPr lang="en-US" altLang="zh-CN" sz="1200" dirty="0" err="1">
                <a:solidFill>
                  <a:srgbClr val="000000"/>
                </a:solidFill>
                <a:latin typeface="Arial"/>
                <a:cs typeface="Arial"/>
              </a:rPr>
              <a:t>verdad</a:t>
            </a:r>
            <a:r>
              <a:rPr lang="en-US" altLang="zh-CN" sz="1200" dirty="0">
                <a:solidFill>
                  <a:srgbClr val="000000"/>
                </a:solidFill>
                <a:latin typeface="Arial"/>
                <a:cs typeface="Arial"/>
              </a:rPr>
              <a:t> en </a:t>
            </a:r>
            <a:r>
              <a:rPr lang="en-US" altLang="zh-CN" sz="1200" dirty="0" err="1">
                <a:solidFill>
                  <a:srgbClr val="000000"/>
                </a:solidFill>
                <a:latin typeface="Arial"/>
                <a:cs typeface="Arial"/>
              </a:rPr>
              <a:t>sus</a:t>
            </a:r>
            <a:r>
              <a:rPr lang="en-US" altLang="zh-CN" sz="1200" dirty="0">
                <a:solidFill>
                  <a:srgbClr val="000000"/>
                </a:solidFill>
                <a:latin typeface="Arial"/>
                <a:cs typeface="Arial"/>
              </a:rPr>
              <a:t> </a:t>
            </a:r>
            <a:r>
              <a:rPr lang="en-US" altLang="zh-CN" sz="1200" dirty="0" err="1">
                <a:solidFill>
                  <a:srgbClr val="000000"/>
                </a:solidFill>
                <a:latin typeface="Arial"/>
                <a:cs typeface="Arial"/>
              </a:rPr>
              <a:t>zapatos</a:t>
            </a:r>
            <a:r>
              <a:rPr lang="en-US" altLang="zh-CN" sz="1200" dirty="0">
                <a:solidFill>
                  <a:srgbClr val="000000"/>
                </a:solidFill>
                <a:latin typeface="Arial"/>
                <a:cs typeface="Arial"/>
              </a:rPr>
              <a:t>.</a:t>
            </a:r>
          </a:p>
        </p:txBody>
      </p:sp>
      <p:sp>
        <p:nvSpPr>
          <p:cNvPr id="3" name="Rectángulo 2"/>
          <p:cNvSpPr/>
          <p:nvPr/>
        </p:nvSpPr>
        <p:spPr>
          <a:xfrm>
            <a:off x="3023071" y="1744782"/>
            <a:ext cx="2238220" cy="923330"/>
          </a:xfrm>
          <a:prstGeom prst="rect">
            <a:avLst/>
          </a:prstGeom>
        </p:spPr>
        <p:txBody>
          <a:bodyPr wrap="square">
            <a:spAutoFit/>
          </a:bodyPr>
          <a:lstStyle/>
          <a:p>
            <a:pPr marL="203597" lvl="2">
              <a:defRPr/>
            </a:pPr>
            <a:r>
              <a:rPr lang="en-US" altLang="zh-CN" b="1" dirty="0" err="1">
                <a:solidFill>
                  <a:schemeClr val="bg1"/>
                </a:solidFill>
                <a:latin typeface="Arial"/>
                <a:cs typeface="Arial"/>
              </a:rPr>
              <a:t>Interacción</a:t>
            </a:r>
            <a:endParaRPr lang="en-US" altLang="zh-CN" b="1" dirty="0">
              <a:solidFill>
                <a:schemeClr val="bg1"/>
              </a:solidFill>
              <a:latin typeface="Arial"/>
              <a:cs typeface="Arial"/>
            </a:endParaRPr>
          </a:p>
          <a:p>
            <a:pPr marL="203597" lvl="2">
              <a:defRPr/>
            </a:pPr>
            <a:r>
              <a:rPr lang="en-US" altLang="zh-CN" sz="1200" dirty="0" err="1">
                <a:solidFill>
                  <a:srgbClr val="000000"/>
                </a:solidFill>
                <a:latin typeface="Arial"/>
                <a:cs typeface="Arial"/>
              </a:rPr>
              <a:t>Interacturar</a:t>
            </a:r>
            <a:r>
              <a:rPr lang="en-US" altLang="zh-CN" sz="1200" dirty="0">
                <a:solidFill>
                  <a:srgbClr val="000000"/>
                </a:solidFill>
                <a:latin typeface="Arial"/>
                <a:cs typeface="Arial"/>
              </a:rPr>
              <a:t> con la </a:t>
            </a:r>
            <a:r>
              <a:rPr lang="en-US" altLang="zh-CN" sz="1200" dirty="0" err="1">
                <a:solidFill>
                  <a:srgbClr val="000000"/>
                </a:solidFill>
                <a:latin typeface="Arial"/>
                <a:cs typeface="Arial"/>
              </a:rPr>
              <a:t>gente</a:t>
            </a:r>
            <a:r>
              <a:rPr lang="en-US" altLang="zh-CN" sz="1200" dirty="0">
                <a:solidFill>
                  <a:srgbClr val="000000"/>
                </a:solidFill>
                <a:latin typeface="Arial"/>
                <a:cs typeface="Arial"/>
              </a:rPr>
              <a:t>, </a:t>
            </a:r>
            <a:r>
              <a:rPr lang="en-US" altLang="zh-CN" sz="1200" dirty="0" err="1">
                <a:solidFill>
                  <a:srgbClr val="000000"/>
                </a:solidFill>
                <a:latin typeface="Arial"/>
                <a:cs typeface="Arial"/>
              </a:rPr>
              <a:t>entrevistarlos</a:t>
            </a:r>
            <a:r>
              <a:rPr lang="en-US" altLang="zh-CN" sz="1200" dirty="0">
                <a:solidFill>
                  <a:srgbClr val="000000"/>
                </a:solidFill>
                <a:latin typeface="Arial"/>
                <a:cs typeface="Arial"/>
              </a:rPr>
              <a:t>, </a:t>
            </a:r>
            <a:r>
              <a:rPr lang="en-US" altLang="zh-CN" sz="1200" dirty="0" err="1">
                <a:solidFill>
                  <a:srgbClr val="000000"/>
                </a:solidFill>
                <a:latin typeface="Arial"/>
                <a:cs typeface="Arial"/>
              </a:rPr>
              <a:t>comprender</a:t>
            </a:r>
            <a:r>
              <a:rPr lang="en-US" altLang="zh-CN" sz="1200" dirty="0">
                <a:solidFill>
                  <a:srgbClr val="000000"/>
                </a:solidFill>
                <a:latin typeface="Arial"/>
                <a:cs typeface="Arial"/>
              </a:rPr>
              <a:t> </a:t>
            </a:r>
            <a:r>
              <a:rPr lang="en-US" altLang="zh-CN" sz="1200" dirty="0" err="1">
                <a:solidFill>
                  <a:srgbClr val="000000"/>
                </a:solidFill>
                <a:latin typeface="Arial"/>
                <a:cs typeface="Arial"/>
              </a:rPr>
              <a:t>sus</a:t>
            </a:r>
            <a:r>
              <a:rPr lang="en-US" altLang="zh-CN" sz="1200" dirty="0">
                <a:solidFill>
                  <a:srgbClr val="000000"/>
                </a:solidFill>
                <a:latin typeface="Arial"/>
                <a:cs typeface="Arial"/>
              </a:rPr>
              <a:t> </a:t>
            </a:r>
            <a:r>
              <a:rPr lang="en-US" altLang="zh-CN" sz="1200" dirty="0" err="1">
                <a:solidFill>
                  <a:srgbClr val="000000"/>
                </a:solidFill>
                <a:latin typeface="Arial"/>
                <a:cs typeface="Arial"/>
              </a:rPr>
              <a:t>problemas</a:t>
            </a:r>
            <a:endParaRPr lang="en-US" altLang="zh-CN" sz="1200" dirty="0">
              <a:solidFill>
                <a:srgbClr val="000000"/>
              </a:solidFill>
              <a:latin typeface="Arial"/>
              <a:cs typeface="Arial"/>
            </a:endParaRPr>
          </a:p>
        </p:txBody>
      </p:sp>
      <p:pic>
        <p:nvPicPr>
          <p:cNvPr id="11"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17787" y="2737505"/>
            <a:ext cx="2317396" cy="1353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4"/>
          <p:cNvSpPr>
            <a:spLocks noChangeArrowheads="1"/>
          </p:cNvSpPr>
          <p:nvPr/>
        </p:nvSpPr>
        <p:spPr bwMode="auto">
          <a:xfrm>
            <a:off x="261763" y="4081708"/>
            <a:ext cx="262123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s-ES" sz="1200" dirty="0" err="1">
                <a:solidFill>
                  <a:schemeClr val="accent5"/>
                </a:solidFill>
              </a:rPr>
              <a:t>Photo</a:t>
            </a:r>
            <a:r>
              <a:rPr lang="es-ES" sz="700" dirty="0">
                <a:solidFill>
                  <a:schemeClr val="accent5"/>
                </a:solidFill>
              </a:rPr>
              <a:t>: Paul Bennett, </a:t>
            </a:r>
            <a:r>
              <a:rPr lang="es-ES" sz="700" dirty="0" err="1">
                <a:solidFill>
                  <a:schemeClr val="accent5"/>
                </a:solidFill>
              </a:rPr>
              <a:t>www.curiositychronicles.tumblr.com</a:t>
            </a:r>
            <a:endParaRPr lang="es-ES" sz="700" dirty="0">
              <a:solidFill>
                <a:schemeClr val="accent5"/>
              </a:solidFill>
            </a:endParaRPr>
          </a:p>
        </p:txBody>
      </p:sp>
      <p:pic>
        <p:nvPicPr>
          <p:cNvPr id="9" name="Imagen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2218" y="2755820"/>
            <a:ext cx="2131967" cy="1353635"/>
          </a:xfrm>
          <a:prstGeom prst="rect">
            <a:avLst/>
          </a:prstGeom>
        </p:spPr>
      </p:pic>
      <p:sp>
        <p:nvSpPr>
          <p:cNvPr id="13" name="Rectángulo 12"/>
          <p:cNvSpPr/>
          <p:nvPr/>
        </p:nvSpPr>
        <p:spPr>
          <a:xfrm>
            <a:off x="3183972" y="4184481"/>
            <a:ext cx="1252266" cy="200055"/>
          </a:xfrm>
          <a:prstGeom prst="rect">
            <a:avLst/>
          </a:prstGeom>
          <a:noFill/>
          <a:ln>
            <a:noFill/>
          </a:ln>
        </p:spPr>
        <p:txBody>
          <a:bodyPr wrap="none">
            <a:spAutoFit/>
          </a:bodyPr>
          <a:lstStyle/>
          <a:p>
            <a:r>
              <a:rPr lang="en-US" sz="700" dirty="0">
                <a:solidFill>
                  <a:schemeClr val="accent5"/>
                </a:solidFill>
              </a:rPr>
              <a:t>The Africa Initiative at Yale</a:t>
            </a:r>
          </a:p>
        </p:txBody>
      </p:sp>
      <p:pic>
        <p:nvPicPr>
          <p:cNvPr id="14" name="Imagen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81632" y="2887021"/>
            <a:ext cx="2335288" cy="1353635"/>
          </a:xfrm>
          <a:prstGeom prst="rect">
            <a:avLst/>
          </a:prstGeom>
        </p:spPr>
      </p:pic>
      <p:sp>
        <p:nvSpPr>
          <p:cNvPr id="15" name="Rectángulo 14"/>
          <p:cNvSpPr/>
          <p:nvPr/>
        </p:nvSpPr>
        <p:spPr>
          <a:xfrm>
            <a:off x="5976515" y="4258679"/>
            <a:ext cx="2468946" cy="200055"/>
          </a:xfrm>
          <a:prstGeom prst="rect">
            <a:avLst/>
          </a:prstGeom>
          <a:noFill/>
          <a:ln>
            <a:noFill/>
          </a:ln>
        </p:spPr>
        <p:txBody>
          <a:bodyPr wrap="none">
            <a:spAutoFit/>
          </a:bodyPr>
          <a:lstStyle/>
          <a:p>
            <a:r>
              <a:rPr lang="en-US" sz="700" dirty="0">
                <a:solidFill>
                  <a:schemeClr val="accent5"/>
                </a:solidFill>
              </a:rPr>
              <a:t>The Field Guide to Human-Centered Design By </a:t>
            </a:r>
            <a:r>
              <a:rPr lang="en-US" sz="700" dirty="0" err="1">
                <a:solidFill>
                  <a:schemeClr val="accent5"/>
                </a:solidFill>
              </a:rPr>
              <a:t>IDEO.org</a:t>
            </a:r>
            <a:endParaRPr lang="en-US" sz="700" dirty="0">
              <a:solidFill>
                <a:schemeClr val="accent5"/>
              </a:solidFill>
            </a:endParaRPr>
          </a:p>
        </p:txBody>
      </p:sp>
      <p:sp>
        <p:nvSpPr>
          <p:cNvPr id="16" name="CuadroTexto 5"/>
          <p:cNvSpPr txBox="1"/>
          <p:nvPr/>
        </p:nvSpPr>
        <p:spPr>
          <a:xfrm>
            <a:off x="49139" y="5943042"/>
            <a:ext cx="2191786" cy="738664"/>
          </a:xfrm>
          <a:prstGeom prst="rect">
            <a:avLst/>
          </a:prstGeom>
          <a:noFill/>
        </p:spPr>
        <p:txBody>
          <a:bodyPr wrap="square" rtlCol="0">
            <a:spAutoFit/>
          </a:bodyPr>
          <a:lstStyle/>
          <a:p>
            <a:r>
              <a:rPr lang="es-ES" sz="2100" dirty="0">
                <a:solidFill>
                  <a:srgbClr val="C00000"/>
                </a:solidFill>
                <a:latin typeface="Arial"/>
                <a:cs typeface="Arial"/>
              </a:rPr>
              <a:t>¿Qué queremos evitar?</a:t>
            </a:r>
            <a:endParaRPr lang="en-US" sz="2100" dirty="0">
              <a:solidFill>
                <a:srgbClr val="C00000"/>
              </a:solidFill>
              <a:latin typeface="Arial"/>
              <a:cs typeface="Arial"/>
            </a:endParaRPr>
          </a:p>
        </p:txBody>
      </p:sp>
      <p:sp>
        <p:nvSpPr>
          <p:cNvPr id="17" name="CuadroTexto 5"/>
          <p:cNvSpPr txBox="1"/>
          <p:nvPr/>
        </p:nvSpPr>
        <p:spPr>
          <a:xfrm>
            <a:off x="2300736" y="5104362"/>
            <a:ext cx="5295039" cy="738664"/>
          </a:xfrm>
          <a:prstGeom prst="rect">
            <a:avLst/>
          </a:prstGeom>
          <a:noFill/>
        </p:spPr>
        <p:txBody>
          <a:bodyPr wrap="none" rtlCol="0">
            <a:spAutoFit/>
          </a:bodyPr>
          <a:lstStyle/>
          <a:p>
            <a:pPr marL="342900" indent="-342900">
              <a:buFont typeface="Arial" panose="020B0604020202020204" pitchFamily="34" charset="0"/>
              <a:buChar char="•"/>
            </a:pPr>
            <a:r>
              <a:rPr lang="es-ES" sz="2100" dirty="0">
                <a:latin typeface="Arial"/>
                <a:cs typeface="Arial"/>
              </a:rPr>
              <a:t>Descripciones de escritorio basadas en </a:t>
            </a:r>
          </a:p>
          <a:p>
            <a:r>
              <a:rPr lang="es-ES" sz="2100" dirty="0">
                <a:latin typeface="Arial"/>
                <a:cs typeface="Arial"/>
              </a:rPr>
              <a:t>hipótesis y asunciones, </a:t>
            </a:r>
            <a:endParaRPr lang="en-US" sz="2100" dirty="0">
              <a:solidFill>
                <a:srgbClr val="000000"/>
              </a:solidFill>
              <a:latin typeface="Arial"/>
              <a:cs typeface="Arial"/>
            </a:endParaRPr>
          </a:p>
        </p:txBody>
      </p:sp>
      <p:sp>
        <p:nvSpPr>
          <p:cNvPr id="18" name="CuadroTexto 5"/>
          <p:cNvSpPr txBox="1"/>
          <p:nvPr/>
        </p:nvSpPr>
        <p:spPr>
          <a:xfrm>
            <a:off x="2300736" y="5955029"/>
            <a:ext cx="5399235" cy="738664"/>
          </a:xfrm>
          <a:prstGeom prst="rect">
            <a:avLst/>
          </a:prstGeom>
          <a:noFill/>
        </p:spPr>
        <p:txBody>
          <a:bodyPr wrap="none" rtlCol="0">
            <a:spAutoFit/>
          </a:bodyPr>
          <a:lstStyle/>
          <a:p>
            <a:pPr marL="342900" indent="-342900">
              <a:buFont typeface="Arial" panose="020B0604020202020204" pitchFamily="34" charset="0"/>
              <a:buChar char="•"/>
            </a:pPr>
            <a:r>
              <a:rPr lang="es-ES" sz="2100" dirty="0">
                <a:latin typeface="Arial"/>
                <a:cs typeface="Arial"/>
              </a:rPr>
              <a:t>Informaciones de participación sesgadas</a:t>
            </a:r>
          </a:p>
          <a:p>
            <a:r>
              <a:rPr lang="es-ES" sz="2100" dirty="0">
                <a:latin typeface="Arial"/>
                <a:cs typeface="Arial"/>
              </a:rPr>
              <a:t>por diferencias de poder</a:t>
            </a:r>
            <a:endParaRPr lang="en-US" sz="2100" dirty="0">
              <a:solidFill>
                <a:srgbClr val="000000"/>
              </a:solidFill>
              <a:latin typeface="Arial"/>
              <a:cs typeface="Arial"/>
            </a:endParaRPr>
          </a:p>
        </p:txBody>
      </p:sp>
    </p:spTree>
    <p:extLst>
      <p:ext uri="{BB962C8B-B14F-4D97-AF65-F5344CB8AC3E}">
        <p14:creationId xmlns:p14="http://schemas.microsoft.com/office/powerpoint/2010/main" val="2354659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1851" y="1442301"/>
            <a:ext cx="7880808" cy="4232635"/>
          </a:xfrm>
        </p:spPr>
        <p:txBody>
          <a:bodyPr>
            <a:normAutofit fontScale="85000" lnSpcReduction="20000"/>
          </a:bodyPr>
          <a:lstStyle/>
          <a:p>
            <a:pPr marL="0" indent="0" algn="just">
              <a:lnSpc>
                <a:spcPct val="100000"/>
              </a:lnSpc>
              <a:buNone/>
            </a:pPr>
            <a:endParaRPr lang="en-US" sz="1700" dirty="0">
              <a:latin typeface="+mj-lt"/>
              <a:cs typeface="Arial"/>
            </a:endParaRPr>
          </a:p>
          <a:p>
            <a:pPr algn="just">
              <a:lnSpc>
                <a:spcPct val="100000"/>
              </a:lnSpc>
            </a:pPr>
            <a:r>
              <a:rPr lang="en-US" sz="2400" dirty="0" err="1">
                <a:latin typeface="+mj-lt"/>
                <a:cs typeface="Arial"/>
              </a:rPr>
              <a:t>Conocer</a:t>
            </a:r>
            <a:r>
              <a:rPr lang="en-US" sz="2400" dirty="0">
                <a:latin typeface="+mj-lt"/>
                <a:cs typeface="Arial"/>
              </a:rPr>
              <a:t> un </a:t>
            </a:r>
            <a:r>
              <a:rPr lang="en-US" sz="2400" dirty="0" err="1">
                <a:latin typeface="+mj-lt"/>
                <a:cs typeface="Arial"/>
              </a:rPr>
              <a:t>enfoque</a:t>
            </a:r>
            <a:r>
              <a:rPr lang="en-US" sz="2400" dirty="0">
                <a:latin typeface="+mj-lt"/>
                <a:cs typeface="Arial"/>
              </a:rPr>
              <a:t> de </a:t>
            </a:r>
            <a:r>
              <a:rPr lang="en-US" sz="2400" dirty="0" err="1">
                <a:latin typeface="+mj-lt"/>
                <a:cs typeface="Arial"/>
              </a:rPr>
              <a:t>promover</a:t>
            </a:r>
            <a:r>
              <a:rPr lang="en-US" sz="2400" dirty="0">
                <a:latin typeface="+mj-lt"/>
                <a:cs typeface="Arial"/>
              </a:rPr>
              <a:t> la </a:t>
            </a:r>
            <a:r>
              <a:rPr lang="en-US" sz="2400" dirty="0" err="1">
                <a:latin typeface="+mj-lt"/>
                <a:cs typeface="Arial"/>
              </a:rPr>
              <a:t>innovación</a:t>
            </a:r>
            <a:r>
              <a:rPr lang="en-US" sz="2400" dirty="0">
                <a:latin typeface="+mj-lt"/>
                <a:cs typeface="Arial"/>
              </a:rPr>
              <a:t> </a:t>
            </a:r>
            <a:r>
              <a:rPr lang="en-US" sz="2400" dirty="0" err="1">
                <a:latin typeface="+mj-lt"/>
                <a:cs typeface="Arial"/>
              </a:rPr>
              <a:t>enfocándose</a:t>
            </a:r>
            <a:r>
              <a:rPr lang="en-US" sz="2400" dirty="0">
                <a:latin typeface="+mj-lt"/>
                <a:cs typeface="Arial"/>
              </a:rPr>
              <a:t> </a:t>
            </a:r>
            <a:r>
              <a:rPr lang="en-US" sz="2400" dirty="0" err="1">
                <a:latin typeface="+mj-lt"/>
                <a:cs typeface="Arial"/>
              </a:rPr>
              <a:t>en</a:t>
            </a:r>
            <a:r>
              <a:rPr lang="en-US" sz="2400" dirty="0">
                <a:latin typeface="+mj-lt"/>
                <a:cs typeface="Arial"/>
              </a:rPr>
              <a:t> la </a:t>
            </a:r>
            <a:r>
              <a:rPr lang="en-US" sz="2400" dirty="0" err="1">
                <a:latin typeface="+mj-lt"/>
                <a:cs typeface="Arial"/>
              </a:rPr>
              <a:t>resolución</a:t>
            </a:r>
            <a:r>
              <a:rPr lang="en-US" sz="2400" dirty="0">
                <a:latin typeface="+mj-lt"/>
                <a:cs typeface="Arial"/>
              </a:rPr>
              <a:t> de </a:t>
            </a:r>
            <a:r>
              <a:rPr lang="en-US" sz="2400" dirty="0" err="1">
                <a:latin typeface="+mj-lt"/>
                <a:cs typeface="Arial"/>
              </a:rPr>
              <a:t>problemas</a:t>
            </a:r>
            <a:r>
              <a:rPr lang="en-US" sz="2400" dirty="0">
                <a:latin typeface="+mj-lt"/>
                <a:cs typeface="Arial"/>
              </a:rPr>
              <a:t>  ¨</a:t>
            </a:r>
            <a:r>
              <a:rPr lang="en-US" sz="2400" dirty="0" err="1">
                <a:latin typeface="+mj-lt"/>
                <a:cs typeface="Arial"/>
              </a:rPr>
              <a:t>malditos</a:t>
            </a:r>
            <a:r>
              <a:rPr lang="en-US" sz="2400" dirty="0">
                <a:latin typeface="+mj-lt"/>
                <a:cs typeface="Arial"/>
              </a:rPr>
              <a:t>¨</a:t>
            </a:r>
          </a:p>
          <a:p>
            <a:pPr algn="just">
              <a:lnSpc>
                <a:spcPct val="100000"/>
              </a:lnSpc>
            </a:pPr>
            <a:r>
              <a:rPr lang="en-US" sz="2400" dirty="0" err="1">
                <a:latin typeface="+mj-lt"/>
                <a:cs typeface="Arial"/>
              </a:rPr>
              <a:t>Introdución</a:t>
            </a:r>
            <a:r>
              <a:rPr lang="en-US" sz="2400" dirty="0">
                <a:latin typeface="+mj-lt"/>
                <a:cs typeface="Arial"/>
              </a:rPr>
              <a:t> a la </a:t>
            </a:r>
            <a:r>
              <a:rPr lang="en-US" sz="2400" dirty="0" err="1">
                <a:latin typeface="+mj-lt"/>
                <a:cs typeface="Arial"/>
              </a:rPr>
              <a:t>metodología</a:t>
            </a:r>
            <a:r>
              <a:rPr lang="en-US" sz="2400" dirty="0">
                <a:latin typeface="+mj-lt"/>
                <a:cs typeface="Arial"/>
              </a:rPr>
              <a:t> Design Thinking para </a:t>
            </a:r>
            <a:r>
              <a:rPr lang="en-US" sz="2400" dirty="0" err="1">
                <a:latin typeface="+mj-lt"/>
                <a:cs typeface="Arial"/>
              </a:rPr>
              <a:t>análisis</a:t>
            </a:r>
            <a:r>
              <a:rPr lang="en-US" sz="2400" dirty="0">
                <a:latin typeface="+mj-lt"/>
                <a:cs typeface="Arial"/>
              </a:rPr>
              <a:t> de </a:t>
            </a:r>
            <a:r>
              <a:rPr lang="en-US" sz="2400" dirty="0" err="1">
                <a:latin typeface="+mj-lt"/>
                <a:cs typeface="Arial"/>
              </a:rPr>
              <a:t>programas</a:t>
            </a:r>
            <a:endParaRPr lang="en-US" sz="2400" dirty="0">
              <a:latin typeface="+mj-lt"/>
              <a:cs typeface="Arial"/>
            </a:endParaRPr>
          </a:p>
          <a:p>
            <a:pPr>
              <a:lnSpc>
                <a:spcPct val="100000"/>
              </a:lnSpc>
            </a:pPr>
            <a:endParaRPr lang="en-US" sz="1100" dirty="0">
              <a:latin typeface="+mj-lt"/>
              <a:cs typeface="Arial"/>
            </a:endParaRPr>
          </a:p>
          <a:p>
            <a:pPr marL="0" indent="0">
              <a:lnSpc>
                <a:spcPct val="100000"/>
              </a:lnSpc>
              <a:buNone/>
            </a:pPr>
            <a:r>
              <a:rPr lang="en-US" sz="2400" dirty="0">
                <a:latin typeface="+mj-lt"/>
                <a:cs typeface="Arial"/>
              </a:rPr>
              <a:t>     --------------------------------------------------------------------------</a:t>
            </a:r>
          </a:p>
          <a:p>
            <a:pPr marL="0" indent="0">
              <a:lnSpc>
                <a:spcPct val="100000"/>
              </a:lnSpc>
              <a:buNone/>
            </a:pPr>
            <a:endParaRPr lang="en-US" sz="1700" dirty="0">
              <a:latin typeface="+mj-lt"/>
              <a:cs typeface="Arial"/>
            </a:endParaRPr>
          </a:p>
          <a:p>
            <a:pPr>
              <a:lnSpc>
                <a:spcPct val="100000"/>
              </a:lnSpc>
            </a:pPr>
            <a:r>
              <a:rPr lang="en-US" sz="2400" dirty="0" err="1">
                <a:latin typeface="+mj-lt"/>
                <a:cs typeface="Arial"/>
              </a:rPr>
              <a:t>Aprender</a:t>
            </a:r>
            <a:r>
              <a:rPr lang="en-US" sz="2400" dirty="0">
                <a:latin typeface="+mj-lt"/>
                <a:cs typeface="Arial"/>
              </a:rPr>
              <a:t> </a:t>
            </a:r>
            <a:r>
              <a:rPr lang="en-US" sz="2400" dirty="0" err="1">
                <a:latin typeface="+mj-lt"/>
                <a:cs typeface="Arial"/>
              </a:rPr>
              <a:t>herramientas</a:t>
            </a:r>
            <a:r>
              <a:rPr lang="en-US" sz="2400" dirty="0">
                <a:latin typeface="+mj-lt"/>
                <a:cs typeface="Arial"/>
              </a:rPr>
              <a:t> del design thinking para la </a:t>
            </a:r>
            <a:r>
              <a:rPr lang="en-US" sz="2400" dirty="0" err="1">
                <a:latin typeface="+mj-lt"/>
                <a:cs typeface="Arial"/>
              </a:rPr>
              <a:t>fase</a:t>
            </a:r>
            <a:r>
              <a:rPr lang="en-US" sz="2400" dirty="0">
                <a:latin typeface="+mj-lt"/>
                <a:cs typeface="Arial"/>
              </a:rPr>
              <a:t> de </a:t>
            </a:r>
            <a:r>
              <a:rPr lang="en-US" sz="2400" dirty="0" err="1">
                <a:latin typeface="+mj-lt"/>
                <a:cs typeface="Arial"/>
              </a:rPr>
              <a:t>Inspiración</a:t>
            </a:r>
            <a:r>
              <a:rPr lang="en-US" sz="2400" dirty="0">
                <a:latin typeface="+mj-lt"/>
                <a:cs typeface="Arial"/>
              </a:rPr>
              <a:t> (</a:t>
            </a:r>
            <a:r>
              <a:rPr lang="en-US" sz="2400" dirty="0" err="1">
                <a:latin typeface="+mj-lt"/>
                <a:cs typeface="Arial"/>
              </a:rPr>
              <a:t>análisis</a:t>
            </a:r>
            <a:r>
              <a:rPr lang="en-US" sz="2400" dirty="0">
                <a:latin typeface="+mj-lt"/>
                <a:cs typeface="Arial"/>
              </a:rPr>
              <a:t> de </a:t>
            </a:r>
            <a:r>
              <a:rPr lang="en-US" sz="2400" dirty="0" err="1">
                <a:latin typeface="+mj-lt"/>
                <a:cs typeface="Arial"/>
              </a:rPr>
              <a:t>problema</a:t>
            </a:r>
            <a:r>
              <a:rPr lang="en-US" sz="2400" dirty="0">
                <a:latin typeface="+mj-lt"/>
                <a:cs typeface="Arial"/>
              </a:rPr>
              <a:t> e </a:t>
            </a:r>
            <a:r>
              <a:rPr lang="en-US" sz="2400" dirty="0" err="1">
                <a:latin typeface="+mj-lt"/>
                <a:cs typeface="Arial"/>
              </a:rPr>
              <a:t>identificación</a:t>
            </a:r>
            <a:r>
              <a:rPr lang="en-US" sz="2400" dirty="0">
                <a:latin typeface="+mj-lt"/>
                <a:cs typeface="Arial"/>
              </a:rPr>
              <a:t> de </a:t>
            </a:r>
            <a:r>
              <a:rPr lang="en-US" sz="2400" dirty="0" err="1">
                <a:latin typeface="+mj-lt"/>
                <a:cs typeface="Arial"/>
              </a:rPr>
              <a:t>Reto</a:t>
            </a:r>
            <a:r>
              <a:rPr lang="en-US" sz="2400" dirty="0">
                <a:latin typeface="+mj-lt"/>
                <a:cs typeface="Arial"/>
              </a:rPr>
              <a:t>) de Eureka</a:t>
            </a:r>
          </a:p>
          <a:p>
            <a:pPr marL="0" indent="0">
              <a:lnSpc>
                <a:spcPct val="100000"/>
              </a:lnSpc>
              <a:buNone/>
            </a:pPr>
            <a:endParaRPr lang="en-US" sz="2400" dirty="0">
              <a:latin typeface="+mj-lt"/>
              <a:cs typeface="Arial"/>
            </a:endParaRPr>
          </a:p>
          <a:p>
            <a:pPr>
              <a:lnSpc>
                <a:spcPct val="100000"/>
              </a:lnSpc>
            </a:pPr>
            <a:r>
              <a:rPr lang="en-US" sz="2400" dirty="0" err="1">
                <a:latin typeface="+mj-lt"/>
                <a:cs typeface="Arial"/>
              </a:rPr>
              <a:t>Fortalecer</a:t>
            </a:r>
            <a:r>
              <a:rPr lang="en-US" sz="2400" dirty="0">
                <a:latin typeface="+mj-lt"/>
                <a:cs typeface="Arial"/>
              </a:rPr>
              <a:t> las </a:t>
            </a:r>
            <a:r>
              <a:rPr lang="en-US" sz="2400" dirty="0" err="1">
                <a:latin typeface="+mj-lt"/>
                <a:cs typeface="Arial"/>
              </a:rPr>
              <a:t>capacidades</a:t>
            </a:r>
            <a:r>
              <a:rPr lang="en-US" sz="2400" dirty="0">
                <a:latin typeface="+mj-lt"/>
                <a:cs typeface="Arial"/>
              </a:rPr>
              <a:t> del </a:t>
            </a:r>
            <a:r>
              <a:rPr lang="en-US" sz="2400" dirty="0" err="1">
                <a:latin typeface="+mj-lt"/>
                <a:cs typeface="Arial"/>
              </a:rPr>
              <a:t>equipo</a:t>
            </a:r>
            <a:r>
              <a:rPr lang="en-US" sz="2400" dirty="0">
                <a:latin typeface="+mj-lt"/>
                <a:cs typeface="Arial"/>
              </a:rPr>
              <a:t> para </a:t>
            </a:r>
            <a:r>
              <a:rPr lang="en-US" sz="2400" dirty="0" err="1">
                <a:latin typeface="+mj-lt"/>
                <a:cs typeface="Arial"/>
              </a:rPr>
              <a:t>identificar</a:t>
            </a:r>
            <a:r>
              <a:rPr lang="en-US" sz="2400" dirty="0">
                <a:latin typeface="+mj-lt"/>
                <a:cs typeface="Arial"/>
              </a:rPr>
              <a:t> </a:t>
            </a:r>
            <a:r>
              <a:rPr lang="en-US" sz="2400" dirty="0" err="1">
                <a:latin typeface="+mj-lt"/>
                <a:cs typeface="Arial"/>
              </a:rPr>
              <a:t>formas</a:t>
            </a:r>
            <a:r>
              <a:rPr lang="en-US" sz="2400" dirty="0">
                <a:latin typeface="+mj-lt"/>
                <a:cs typeface="Arial"/>
              </a:rPr>
              <a:t> de </a:t>
            </a:r>
            <a:r>
              <a:rPr lang="en-US" sz="2400" dirty="0" err="1">
                <a:latin typeface="+mj-lt"/>
                <a:cs typeface="Arial"/>
              </a:rPr>
              <a:t>de</a:t>
            </a:r>
            <a:r>
              <a:rPr lang="en-US" sz="2400" dirty="0">
                <a:latin typeface="+mj-lt"/>
                <a:cs typeface="Arial"/>
              </a:rPr>
              <a:t> </a:t>
            </a:r>
            <a:r>
              <a:rPr lang="en-US" sz="2400" dirty="0" err="1">
                <a:latin typeface="+mj-lt"/>
                <a:cs typeface="Arial"/>
              </a:rPr>
              <a:t>buscar</a:t>
            </a:r>
            <a:r>
              <a:rPr lang="en-US" sz="2400" dirty="0">
                <a:latin typeface="+mj-lt"/>
                <a:cs typeface="Arial"/>
              </a:rPr>
              <a:t> </a:t>
            </a:r>
            <a:r>
              <a:rPr lang="en-US" sz="2400" dirty="0" err="1">
                <a:latin typeface="+mj-lt"/>
                <a:cs typeface="Arial"/>
              </a:rPr>
              <a:t>soluciones</a:t>
            </a:r>
            <a:r>
              <a:rPr lang="en-US" sz="2400" dirty="0">
                <a:latin typeface="+mj-lt"/>
                <a:cs typeface="Arial"/>
              </a:rPr>
              <a:t> con mayor valor y e </a:t>
            </a:r>
            <a:r>
              <a:rPr lang="en-US" sz="2400" dirty="0" err="1">
                <a:latin typeface="+mj-lt"/>
                <a:cs typeface="Arial"/>
              </a:rPr>
              <a:t>impacto</a:t>
            </a:r>
            <a:r>
              <a:rPr lang="en-US" sz="2400" dirty="0">
                <a:latin typeface="+mj-lt"/>
                <a:cs typeface="Arial"/>
              </a:rPr>
              <a:t>.</a:t>
            </a:r>
          </a:p>
        </p:txBody>
      </p:sp>
      <p:sp>
        <p:nvSpPr>
          <p:cNvPr id="5" name="CuadroTexto 4"/>
          <p:cNvSpPr txBox="1"/>
          <p:nvPr/>
        </p:nvSpPr>
        <p:spPr>
          <a:xfrm>
            <a:off x="490193" y="626526"/>
            <a:ext cx="2278765" cy="646331"/>
          </a:xfrm>
          <a:prstGeom prst="rect">
            <a:avLst/>
          </a:prstGeom>
          <a:noFill/>
        </p:spPr>
        <p:txBody>
          <a:bodyPr wrap="none" rtlCol="0">
            <a:spAutoFit/>
          </a:bodyPr>
          <a:lstStyle/>
          <a:p>
            <a:r>
              <a:rPr lang="en-US" sz="3600" b="1" dirty="0">
                <a:solidFill>
                  <a:schemeClr val="tx2"/>
                </a:solidFill>
                <a:latin typeface="Oxfam Global Headline"/>
                <a:cs typeface="Arial"/>
              </a:rPr>
              <a:t>OBJETIVOS</a:t>
            </a:r>
          </a:p>
        </p:txBody>
      </p:sp>
    </p:spTree>
    <p:extLst>
      <p:ext uri="{BB962C8B-B14F-4D97-AF65-F5344CB8AC3E}">
        <p14:creationId xmlns:p14="http://schemas.microsoft.com/office/powerpoint/2010/main" val="149690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Marcador de contenido 2"/>
          <p:cNvSpPr txBox="1">
            <a:spLocks/>
          </p:cNvSpPr>
          <p:nvPr/>
        </p:nvSpPr>
        <p:spPr>
          <a:xfrm>
            <a:off x="268940" y="4561258"/>
            <a:ext cx="1968257" cy="1245333"/>
          </a:xfrm>
          <a:prstGeom prst="rect">
            <a:avLst/>
          </a:prstGeom>
        </p:spPr>
        <p:txBody>
          <a:bodyPr vert="horz" lIns="68580" tIns="34290" rIns="68580" bIns="3429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a:buFont typeface="Arial"/>
              <a:buChar char="•"/>
            </a:pPr>
            <a:r>
              <a:rPr lang="es-ES" sz="1050" dirty="0">
                <a:latin typeface="Arial"/>
                <a:cs typeface="Arial"/>
              </a:rPr>
              <a:t>Inmersión en el entorno y la problemática</a:t>
            </a:r>
          </a:p>
          <a:p>
            <a:pPr marL="214313" indent="-214313" algn="l">
              <a:buFont typeface="Arial"/>
              <a:buChar char="•"/>
            </a:pPr>
            <a:r>
              <a:rPr lang="es-ES" sz="1050" dirty="0">
                <a:latin typeface="Arial"/>
                <a:cs typeface="Arial"/>
              </a:rPr>
              <a:t>Observar comportamientos</a:t>
            </a:r>
          </a:p>
          <a:p>
            <a:pPr marL="214313" indent="-214313" algn="l">
              <a:buFont typeface="Arial"/>
              <a:buChar char="•"/>
            </a:pPr>
            <a:r>
              <a:rPr lang="es-ES" sz="1050" dirty="0">
                <a:latin typeface="Arial"/>
                <a:cs typeface="Arial"/>
              </a:rPr>
              <a:t>Entrevistar</a:t>
            </a:r>
          </a:p>
          <a:p>
            <a:pPr marL="214313" indent="-214313" algn="l">
              <a:buFont typeface="Arial"/>
              <a:buChar char="•"/>
            </a:pPr>
            <a:r>
              <a:rPr lang="es-ES" sz="1050" dirty="0">
                <a:latin typeface="Arial"/>
                <a:cs typeface="Arial"/>
              </a:rPr>
              <a:t>Detección de necesidades</a:t>
            </a:r>
          </a:p>
          <a:p>
            <a:pPr marL="214313" indent="-214313" algn="l">
              <a:buFont typeface="Arial"/>
              <a:buChar char="•"/>
            </a:pPr>
            <a:r>
              <a:rPr lang="es-ES" sz="1050" dirty="0">
                <a:latin typeface="Arial"/>
                <a:cs typeface="Arial"/>
              </a:rPr>
              <a:t>Identificar oportunidades</a:t>
            </a:r>
          </a:p>
        </p:txBody>
      </p:sp>
      <p:sp>
        <p:nvSpPr>
          <p:cNvPr id="16" name="Marcador de contenido 2"/>
          <p:cNvSpPr txBox="1">
            <a:spLocks/>
          </p:cNvSpPr>
          <p:nvPr/>
        </p:nvSpPr>
        <p:spPr>
          <a:xfrm>
            <a:off x="2203383" y="4629099"/>
            <a:ext cx="1817207" cy="1245333"/>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a:buFont typeface="Arial"/>
              <a:buChar char="•"/>
            </a:pPr>
            <a:r>
              <a:rPr lang="es-ES" sz="1050" dirty="0">
                <a:latin typeface="Arial"/>
                <a:cs typeface="Arial"/>
              </a:rPr>
              <a:t>Desarrollar un punto de vista, un “enfoque”</a:t>
            </a:r>
          </a:p>
          <a:p>
            <a:pPr marL="214313" indent="-214313" algn="l">
              <a:buFont typeface="Arial"/>
              <a:buChar char="•"/>
            </a:pPr>
            <a:r>
              <a:rPr lang="es-ES" sz="1050" dirty="0">
                <a:latin typeface="Arial"/>
                <a:cs typeface="Arial"/>
              </a:rPr>
              <a:t>Articular los </a:t>
            </a:r>
            <a:r>
              <a:rPr lang="es-ES" sz="1050" dirty="0" err="1">
                <a:latin typeface="Arial"/>
                <a:cs typeface="Arial"/>
              </a:rPr>
              <a:t>insights</a:t>
            </a:r>
            <a:r>
              <a:rPr lang="es-ES" sz="1050" dirty="0">
                <a:latin typeface="Arial"/>
                <a:cs typeface="Arial"/>
              </a:rPr>
              <a:t> y oportunidades identificadas</a:t>
            </a:r>
          </a:p>
          <a:p>
            <a:pPr marL="214313" indent="-214313" algn="l">
              <a:buFont typeface="Arial"/>
              <a:buChar char="•"/>
            </a:pPr>
            <a:r>
              <a:rPr lang="es-ES" sz="1050" dirty="0">
                <a:latin typeface="Arial"/>
                <a:cs typeface="Arial"/>
              </a:rPr>
              <a:t>(Re)definir el problema: “Cómo podríamos...”</a:t>
            </a:r>
          </a:p>
        </p:txBody>
      </p:sp>
      <p:cxnSp>
        <p:nvCxnSpPr>
          <p:cNvPr id="17" name="Conector recto 16"/>
          <p:cNvCxnSpPr/>
          <p:nvPr/>
        </p:nvCxnSpPr>
        <p:spPr>
          <a:xfrm>
            <a:off x="3183375" y="3134679"/>
            <a:ext cx="0" cy="1316034"/>
          </a:xfrm>
          <a:prstGeom prst="line">
            <a:avLst/>
          </a:prstGeom>
          <a:ln w="28575" cmpd="sng">
            <a:solidFill>
              <a:srgbClr val="569C4F"/>
            </a:solidFill>
          </a:ln>
        </p:spPr>
        <p:style>
          <a:lnRef idx="2">
            <a:schemeClr val="accent1"/>
          </a:lnRef>
          <a:fillRef idx="0">
            <a:schemeClr val="accent1"/>
          </a:fillRef>
          <a:effectRef idx="1">
            <a:schemeClr val="accent1"/>
          </a:effectRef>
          <a:fontRef idx="minor">
            <a:schemeClr val="tx1"/>
          </a:fontRef>
        </p:style>
      </p:cxnSp>
      <p:cxnSp>
        <p:nvCxnSpPr>
          <p:cNvPr id="20" name="Conector recto 19"/>
          <p:cNvCxnSpPr/>
          <p:nvPr/>
        </p:nvCxnSpPr>
        <p:spPr>
          <a:xfrm>
            <a:off x="4289787" y="2534237"/>
            <a:ext cx="0" cy="1767246"/>
          </a:xfrm>
          <a:prstGeom prst="line">
            <a:avLst/>
          </a:prstGeom>
          <a:ln w="28575" cmpd="sng">
            <a:solidFill>
              <a:srgbClr val="E08019"/>
            </a:solidFill>
          </a:ln>
        </p:spPr>
        <p:style>
          <a:lnRef idx="2">
            <a:schemeClr val="accent1"/>
          </a:lnRef>
          <a:fillRef idx="0">
            <a:schemeClr val="accent1"/>
          </a:fillRef>
          <a:effectRef idx="1">
            <a:schemeClr val="accent1"/>
          </a:effectRef>
          <a:fontRef idx="minor">
            <a:schemeClr val="tx1"/>
          </a:fontRef>
        </p:style>
      </p:cxnSp>
      <p:sp>
        <p:nvSpPr>
          <p:cNvPr id="24" name="Marcador de contenido 2"/>
          <p:cNvSpPr txBox="1">
            <a:spLocks/>
          </p:cNvSpPr>
          <p:nvPr/>
        </p:nvSpPr>
        <p:spPr>
          <a:xfrm>
            <a:off x="3986776" y="4747197"/>
            <a:ext cx="1554026" cy="124533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a:buFont typeface="Arial"/>
              <a:buChar char="•"/>
            </a:pPr>
            <a:r>
              <a:rPr lang="es-ES" sz="1050" dirty="0">
                <a:latin typeface="Arial"/>
                <a:cs typeface="Arial"/>
              </a:rPr>
              <a:t>Lluvia de ideas</a:t>
            </a:r>
          </a:p>
          <a:p>
            <a:pPr marL="214313" indent="-214313" algn="l">
              <a:buFont typeface="Arial"/>
              <a:buChar char="•"/>
            </a:pPr>
            <a:r>
              <a:rPr lang="es-ES" sz="1050" dirty="0">
                <a:latin typeface="Arial"/>
                <a:cs typeface="Arial"/>
              </a:rPr>
              <a:t>Mapas mentales</a:t>
            </a:r>
          </a:p>
          <a:p>
            <a:pPr marL="214313" indent="-214313" algn="l">
              <a:buFont typeface="Arial"/>
              <a:buChar char="•"/>
            </a:pPr>
            <a:r>
              <a:rPr lang="es-ES" sz="1050" dirty="0">
                <a:latin typeface="Arial"/>
                <a:cs typeface="Arial"/>
              </a:rPr>
              <a:t>Ideación y conceptualización</a:t>
            </a:r>
          </a:p>
        </p:txBody>
      </p:sp>
      <p:sp>
        <p:nvSpPr>
          <p:cNvPr id="25" name="Marcador de contenido 2"/>
          <p:cNvSpPr txBox="1">
            <a:spLocks/>
          </p:cNvSpPr>
          <p:nvPr/>
        </p:nvSpPr>
        <p:spPr>
          <a:xfrm>
            <a:off x="7138691" y="4722968"/>
            <a:ext cx="1554026" cy="124533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a:buFont typeface="Arial"/>
              <a:buChar char="•"/>
            </a:pPr>
            <a:r>
              <a:rPr lang="es-ES" sz="1050" dirty="0">
                <a:latin typeface="Arial"/>
                <a:cs typeface="Arial"/>
              </a:rPr>
              <a:t>Aprender, no convencer</a:t>
            </a:r>
          </a:p>
          <a:p>
            <a:pPr marL="214313" indent="-214313" algn="l">
              <a:buFont typeface="Arial"/>
              <a:buChar char="•"/>
            </a:pPr>
            <a:r>
              <a:rPr lang="es-ES" sz="1050" dirty="0">
                <a:latin typeface="Arial"/>
                <a:cs typeface="Arial"/>
              </a:rPr>
              <a:t>Testear y validar con usuarios reales en contexto real</a:t>
            </a:r>
          </a:p>
        </p:txBody>
      </p:sp>
      <p:sp>
        <p:nvSpPr>
          <p:cNvPr id="29" name="Marcador de contenido 2"/>
          <p:cNvSpPr txBox="1">
            <a:spLocks/>
          </p:cNvSpPr>
          <p:nvPr/>
        </p:nvSpPr>
        <p:spPr>
          <a:xfrm>
            <a:off x="5496938" y="4747198"/>
            <a:ext cx="1641753" cy="124533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a:buFont typeface="Arial"/>
              <a:buChar char="•"/>
            </a:pPr>
            <a:r>
              <a:rPr lang="es-ES" sz="1050" dirty="0">
                <a:latin typeface="Arial"/>
                <a:cs typeface="Arial"/>
              </a:rPr>
              <a:t>Construir y testear: rápido y barato</a:t>
            </a:r>
          </a:p>
          <a:p>
            <a:pPr marL="214313" indent="-214313" algn="l">
              <a:buFont typeface="Arial"/>
              <a:buChar char="•"/>
            </a:pPr>
            <a:r>
              <a:rPr lang="es-ES" sz="1050" dirty="0">
                <a:latin typeface="Arial"/>
                <a:cs typeface="Arial"/>
              </a:rPr>
              <a:t>Crear herramientas para generar conversación</a:t>
            </a:r>
          </a:p>
        </p:txBody>
      </p:sp>
      <p:cxnSp>
        <p:nvCxnSpPr>
          <p:cNvPr id="32" name="Conector angular 31"/>
          <p:cNvCxnSpPr>
            <a:cxnSpLocks/>
          </p:cNvCxnSpPr>
          <p:nvPr/>
        </p:nvCxnSpPr>
        <p:spPr>
          <a:xfrm rot="5400000">
            <a:off x="1636122" y="3178603"/>
            <a:ext cx="828728" cy="280730"/>
          </a:xfrm>
          <a:prstGeom prst="bentConnector3">
            <a:avLst>
              <a:gd name="adj1" fmla="val 50000"/>
            </a:avLst>
          </a:prstGeom>
          <a:ln w="28575" cmpd="sng">
            <a:solidFill>
              <a:srgbClr val="6484DA"/>
            </a:solidFill>
          </a:ln>
        </p:spPr>
        <p:style>
          <a:lnRef idx="2">
            <a:schemeClr val="accent1"/>
          </a:lnRef>
          <a:fillRef idx="0">
            <a:schemeClr val="accent1"/>
          </a:fillRef>
          <a:effectRef idx="1">
            <a:schemeClr val="accent1"/>
          </a:effectRef>
          <a:fontRef idx="minor">
            <a:schemeClr val="tx1"/>
          </a:fontRef>
        </p:style>
      </p:cxnSp>
      <p:cxnSp>
        <p:nvCxnSpPr>
          <p:cNvPr id="36" name="Conector angular 35"/>
          <p:cNvCxnSpPr/>
          <p:nvPr/>
        </p:nvCxnSpPr>
        <p:spPr>
          <a:xfrm rot="16200000" flipH="1">
            <a:off x="6146355" y="3080502"/>
            <a:ext cx="1562204" cy="1491361"/>
          </a:xfrm>
          <a:prstGeom prst="bentConnector3">
            <a:avLst>
              <a:gd name="adj1" fmla="val 82895"/>
            </a:avLst>
          </a:prstGeom>
          <a:ln w="28575" cmpd="sng">
            <a:solidFill>
              <a:srgbClr val="690E03"/>
            </a:solidFill>
          </a:ln>
        </p:spPr>
        <p:style>
          <a:lnRef idx="2">
            <a:schemeClr val="accent1"/>
          </a:lnRef>
          <a:fillRef idx="0">
            <a:schemeClr val="accent1"/>
          </a:fillRef>
          <a:effectRef idx="1">
            <a:schemeClr val="accent1"/>
          </a:effectRef>
          <a:fontRef idx="minor">
            <a:schemeClr val="tx1"/>
          </a:fontRef>
        </p:style>
      </p:cxnSp>
      <p:cxnSp>
        <p:nvCxnSpPr>
          <p:cNvPr id="54" name="Conector angular 53"/>
          <p:cNvCxnSpPr/>
          <p:nvPr/>
        </p:nvCxnSpPr>
        <p:spPr>
          <a:xfrm rot="16200000" flipH="1">
            <a:off x="5061805" y="3396622"/>
            <a:ext cx="1161129" cy="802079"/>
          </a:xfrm>
          <a:prstGeom prst="bentConnector3">
            <a:avLst>
              <a:gd name="adj1" fmla="val 76986"/>
            </a:avLst>
          </a:prstGeom>
          <a:ln w="28575" cmpd="sng">
            <a:solidFill>
              <a:srgbClr val="D84D26"/>
            </a:solidFill>
          </a:ln>
        </p:spPr>
        <p:style>
          <a:lnRef idx="2">
            <a:schemeClr val="accent1"/>
          </a:lnRef>
          <a:fillRef idx="0">
            <a:schemeClr val="accent1"/>
          </a:fillRef>
          <a:effectRef idx="1">
            <a:schemeClr val="accent1"/>
          </a:effectRef>
          <a:fontRef idx="minor">
            <a:schemeClr val="tx1"/>
          </a:fontRef>
        </p:style>
      </p:cxnSp>
      <p:pic>
        <p:nvPicPr>
          <p:cNvPr id="21" name="Imagen 1">
            <a:extLst>
              <a:ext uri="{FF2B5EF4-FFF2-40B4-BE49-F238E27FC236}">
                <a16:creationId xmlns:a16="http://schemas.microsoft.com/office/drawing/2014/main" id="{77F8DC58-A1E4-4B0F-AF22-3D3E6ED6AEF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64920" y="1553359"/>
            <a:ext cx="5649734" cy="2824867"/>
          </a:xfrm>
          <a:prstGeom prst="rect">
            <a:avLst/>
          </a:prstGeom>
        </p:spPr>
      </p:pic>
      <p:sp>
        <p:nvSpPr>
          <p:cNvPr id="14" name="CuadroTexto 7">
            <a:extLst>
              <a:ext uri="{FF2B5EF4-FFF2-40B4-BE49-F238E27FC236}">
                <a16:creationId xmlns:a16="http://schemas.microsoft.com/office/drawing/2014/main" id="{547A1867-593C-4323-8BC2-2FEC3E7D0384}"/>
              </a:ext>
            </a:extLst>
          </p:cNvPr>
          <p:cNvSpPr txBox="1"/>
          <p:nvPr/>
        </p:nvSpPr>
        <p:spPr>
          <a:xfrm>
            <a:off x="266021" y="157094"/>
            <a:ext cx="2836354" cy="707886"/>
          </a:xfrm>
          <a:prstGeom prst="rect">
            <a:avLst/>
          </a:prstGeom>
          <a:noFill/>
        </p:spPr>
        <p:txBody>
          <a:bodyPr wrap="none" rtlCol="0">
            <a:spAutoFit/>
          </a:bodyPr>
          <a:lstStyle/>
          <a:p>
            <a:r>
              <a:rPr lang="es-ES" sz="2000" dirty="0">
                <a:solidFill>
                  <a:schemeClr val="tx2"/>
                </a:solidFill>
                <a:latin typeface="Arial"/>
                <a:cs typeface="Arial"/>
              </a:rPr>
              <a:t>EL DESIGN THINKING</a:t>
            </a:r>
          </a:p>
          <a:p>
            <a:r>
              <a:rPr lang="es-ES" sz="2000" b="1" dirty="0">
                <a:solidFill>
                  <a:schemeClr val="tx2"/>
                </a:solidFill>
                <a:latin typeface="Arial"/>
                <a:cs typeface="Arial"/>
              </a:rPr>
              <a:t>	UN PROCESO</a:t>
            </a:r>
            <a:endParaRPr lang="en-US" sz="2000" b="1" dirty="0">
              <a:solidFill>
                <a:schemeClr val="tx2"/>
              </a:solidFill>
              <a:latin typeface="Arial"/>
              <a:cs typeface="Arial"/>
            </a:endParaRPr>
          </a:p>
        </p:txBody>
      </p:sp>
      <p:sp>
        <p:nvSpPr>
          <p:cNvPr id="3" name="Left Brace 2"/>
          <p:cNvSpPr/>
          <p:nvPr/>
        </p:nvSpPr>
        <p:spPr>
          <a:xfrm rot="5400000">
            <a:off x="2492687" y="840076"/>
            <a:ext cx="424932" cy="1876268"/>
          </a:xfrm>
          <a:prstGeom prst="leftBrace">
            <a:avLst>
              <a:gd name="adj1" fmla="val 8333"/>
              <a:gd name="adj2" fmla="val 50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807089" y="1246934"/>
            <a:ext cx="2034861" cy="338554"/>
          </a:xfrm>
          <a:prstGeom prst="rect">
            <a:avLst/>
          </a:prstGeom>
          <a:noFill/>
        </p:spPr>
        <p:txBody>
          <a:bodyPr wrap="square" rtlCol="0">
            <a:spAutoFit/>
          </a:bodyPr>
          <a:lstStyle/>
          <a:p>
            <a:r>
              <a:rPr lang="es-ES" sz="1600" dirty="0"/>
              <a:t>Fase de Inspiración</a:t>
            </a:r>
            <a:endParaRPr lang="en-US" sz="1600" dirty="0"/>
          </a:p>
        </p:txBody>
      </p:sp>
      <p:sp>
        <p:nvSpPr>
          <p:cNvPr id="18" name="Left Brace 17"/>
          <p:cNvSpPr/>
          <p:nvPr/>
        </p:nvSpPr>
        <p:spPr>
          <a:xfrm rot="5400000">
            <a:off x="4607688" y="858539"/>
            <a:ext cx="424932" cy="1876268"/>
          </a:xfrm>
          <a:prstGeom prst="leftBrace">
            <a:avLst>
              <a:gd name="adj1" fmla="val 8333"/>
              <a:gd name="adj2" fmla="val 50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146915" y="1333334"/>
            <a:ext cx="2034861" cy="338554"/>
          </a:xfrm>
          <a:prstGeom prst="rect">
            <a:avLst/>
          </a:prstGeom>
          <a:noFill/>
        </p:spPr>
        <p:txBody>
          <a:bodyPr wrap="square" rtlCol="0">
            <a:spAutoFit/>
          </a:bodyPr>
          <a:lstStyle/>
          <a:p>
            <a:r>
              <a:rPr lang="es-ES" sz="1600" dirty="0"/>
              <a:t>Fase de Diseño</a:t>
            </a:r>
            <a:endParaRPr lang="en-US" sz="1600" dirty="0"/>
          </a:p>
        </p:txBody>
      </p:sp>
      <p:sp>
        <p:nvSpPr>
          <p:cNvPr id="5" name="Right Arrow 4"/>
          <p:cNvSpPr/>
          <p:nvPr/>
        </p:nvSpPr>
        <p:spPr>
          <a:xfrm>
            <a:off x="6887844" y="3076214"/>
            <a:ext cx="559659" cy="785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6200000">
            <a:off x="7422694" y="2671401"/>
            <a:ext cx="1810312" cy="153598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38201" y="3318968"/>
            <a:ext cx="1399734" cy="276999"/>
          </a:xfrm>
          <a:prstGeom prst="rect">
            <a:avLst/>
          </a:prstGeom>
          <a:noFill/>
        </p:spPr>
        <p:txBody>
          <a:bodyPr wrap="square" rtlCol="0">
            <a:spAutoFit/>
          </a:bodyPr>
          <a:lstStyle/>
          <a:p>
            <a:r>
              <a:rPr lang="es-ES" sz="1200" b="1" dirty="0"/>
              <a:t>DESARROLLO</a:t>
            </a:r>
            <a:endParaRPr lang="en-US" sz="1200" b="1" dirty="0"/>
          </a:p>
        </p:txBody>
      </p:sp>
      <p:cxnSp>
        <p:nvCxnSpPr>
          <p:cNvPr id="12" name="Straight Connector 11"/>
          <p:cNvCxnSpPr/>
          <p:nvPr/>
        </p:nvCxnSpPr>
        <p:spPr>
          <a:xfrm>
            <a:off x="7650854" y="2253803"/>
            <a:ext cx="0" cy="204768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154724" y="1714444"/>
            <a:ext cx="1621618" cy="584775"/>
          </a:xfrm>
          <a:prstGeom prst="rect">
            <a:avLst/>
          </a:prstGeom>
          <a:noFill/>
        </p:spPr>
        <p:txBody>
          <a:bodyPr wrap="square" rtlCol="0">
            <a:spAutoFit/>
          </a:bodyPr>
          <a:lstStyle/>
          <a:p>
            <a:r>
              <a:rPr lang="es-ES" sz="1600" dirty="0"/>
              <a:t>Fin de EUREKA</a:t>
            </a:r>
            <a:endParaRPr lang="en-US" sz="1600" dirty="0"/>
          </a:p>
        </p:txBody>
      </p:sp>
    </p:spTree>
    <p:extLst>
      <p:ext uri="{BB962C8B-B14F-4D97-AF65-F5344CB8AC3E}">
        <p14:creationId xmlns:p14="http://schemas.microsoft.com/office/powerpoint/2010/main" val="2484311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4" grpId="0"/>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a:spLocks noChangeArrowheads="1"/>
          </p:cNvSpPr>
          <p:nvPr/>
        </p:nvSpPr>
        <p:spPr bwMode="auto">
          <a:xfrm>
            <a:off x="336686" y="2132857"/>
            <a:ext cx="119988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s-ES" sz="1200" b="1" dirty="0">
                <a:latin typeface="Arial"/>
                <a:cs typeface="Arial"/>
              </a:rPr>
              <a:t>Centrado en las personas</a:t>
            </a:r>
          </a:p>
          <a:p>
            <a:pPr algn="ctr"/>
            <a:endParaRPr lang="es-ES" b="1" dirty="0">
              <a:latin typeface="Arial"/>
              <a:cs typeface="Arial"/>
            </a:endParaRPr>
          </a:p>
        </p:txBody>
      </p:sp>
      <p:sp>
        <p:nvSpPr>
          <p:cNvPr id="6" name="Marcador de contenido 2"/>
          <p:cNvSpPr txBox="1">
            <a:spLocks/>
          </p:cNvSpPr>
          <p:nvPr/>
        </p:nvSpPr>
        <p:spPr bwMode="auto">
          <a:xfrm>
            <a:off x="2000184" y="2240868"/>
            <a:ext cx="1487453" cy="2846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wrap="square" lIns="38100" tIns="38100" rIns="38100" bIns="38100">
            <a:spAutoFit/>
          </a:bodyPr>
          <a:lstStyle>
            <a:lvl1pPr algn="l" rtl="0" fontAlgn="base">
              <a:spcBef>
                <a:spcPct val="0"/>
              </a:spcBef>
              <a:spcAft>
                <a:spcPct val="0"/>
              </a:spcAft>
              <a:defRPr sz="2600" b="0" i="0">
                <a:solidFill>
                  <a:srgbClr val="414141"/>
                </a:solidFill>
                <a:latin typeface="Helvetica Light"/>
                <a:ea typeface="+mn-ea"/>
                <a:cs typeface="Helvetica Light"/>
                <a:sym typeface="Gill Sans Light" charset="0"/>
              </a:defRPr>
            </a:lvl1pPr>
            <a:lvl2pPr algn="l" rtl="0" fontAlgn="base">
              <a:spcBef>
                <a:spcPct val="0"/>
              </a:spcBef>
              <a:spcAft>
                <a:spcPct val="0"/>
              </a:spcAft>
              <a:defRPr sz="2600" b="0" i="0">
                <a:solidFill>
                  <a:srgbClr val="414141"/>
                </a:solidFill>
                <a:latin typeface="Helvetica Light"/>
                <a:ea typeface="+mn-ea"/>
                <a:cs typeface="Helvetica Light"/>
                <a:sym typeface="Gill Sans Light" charset="0"/>
              </a:defRPr>
            </a:lvl2pPr>
            <a:lvl3pPr algn="l" rtl="0" fontAlgn="base">
              <a:spcBef>
                <a:spcPct val="0"/>
              </a:spcBef>
              <a:spcAft>
                <a:spcPct val="0"/>
              </a:spcAft>
              <a:defRPr sz="2600" b="0" i="0">
                <a:solidFill>
                  <a:srgbClr val="414141"/>
                </a:solidFill>
                <a:latin typeface="Helvetica Light"/>
                <a:ea typeface="+mn-ea"/>
                <a:cs typeface="Helvetica Light"/>
                <a:sym typeface="Gill Sans Light" charset="0"/>
              </a:defRPr>
            </a:lvl3pPr>
            <a:lvl4pPr algn="l" rtl="0" fontAlgn="base">
              <a:spcBef>
                <a:spcPct val="0"/>
              </a:spcBef>
              <a:spcAft>
                <a:spcPct val="0"/>
              </a:spcAft>
              <a:defRPr sz="2600" b="0" i="0">
                <a:solidFill>
                  <a:srgbClr val="414141"/>
                </a:solidFill>
                <a:latin typeface="Helvetica Light"/>
                <a:ea typeface="+mn-ea"/>
                <a:cs typeface="Helvetica Light"/>
                <a:sym typeface="Gill Sans Light" charset="0"/>
              </a:defRPr>
            </a:lvl4pPr>
            <a:lvl5pPr algn="l" rtl="0" fontAlgn="base">
              <a:spcBef>
                <a:spcPct val="0"/>
              </a:spcBef>
              <a:spcAft>
                <a:spcPct val="0"/>
              </a:spcAft>
              <a:defRPr sz="2600" b="0" i="0">
                <a:solidFill>
                  <a:srgbClr val="414141"/>
                </a:solidFill>
                <a:latin typeface="Helvetica Light"/>
                <a:ea typeface="+mn-ea"/>
                <a:cs typeface="Helvetica Light"/>
                <a:sym typeface="Gill Sans Light" charset="0"/>
              </a:defRPr>
            </a:lvl5pPr>
            <a:lvl6pPr marL="457200" algn="ctr" rtl="0" fontAlgn="base">
              <a:spcBef>
                <a:spcPct val="0"/>
              </a:spcBef>
              <a:spcAft>
                <a:spcPct val="0"/>
              </a:spcAft>
              <a:defRPr sz="2600">
                <a:solidFill>
                  <a:srgbClr val="414141"/>
                </a:solidFill>
                <a:latin typeface="+mn-lt"/>
                <a:ea typeface="+mn-ea"/>
                <a:cs typeface="+mn-cs"/>
                <a:sym typeface="Gill Sans Light" charset="0"/>
              </a:defRPr>
            </a:lvl6pPr>
            <a:lvl7pPr marL="914400" algn="ctr" rtl="0" fontAlgn="base">
              <a:spcBef>
                <a:spcPct val="0"/>
              </a:spcBef>
              <a:spcAft>
                <a:spcPct val="0"/>
              </a:spcAft>
              <a:defRPr sz="2600">
                <a:solidFill>
                  <a:srgbClr val="414141"/>
                </a:solidFill>
                <a:latin typeface="+mn-lt"/>
                <a:ea typeface="+mn-ea"/>
                <a:cs typeface="+mn-cs"/>
                <a:sym typeface="Gill Sans Light" charset="0"/>
              </a:defRPr>
            </a:lvl7pPr>
            <a:lvl8pPr marL="1371600" algn="ctr" rtl="0" fontAlgn="base">
              <a:spcBef>
                <a:spcPct val="0"/>
              </a:spcBef>
              <a:spcAft>
                <a:spcPct val="0"/>
              </a:spcAft>
              <a:defRPr sz="2600">
                <a:solidFill>
                  <a:srgbClr val="414141"/>
                </a:solidFill>
                <a:latin typeface="+mn-lt"/>
                <a:ea typeface="+mn-ea"/>
                <a:cs typeface="+mn-cs"/>
                <a:sym typeface="Gill Sans Light" charset="0"/>
              </a:defRPr>
            </a:lvl8pPr>
            <a:lvl9pPr marL="1828800" algn="ctr" rtl="0" fontAlgn="base">
              <a:spcBef>
                <a:spcPct val="0"/>
              </a:spcBef>
              <a:spcAft>
                <a:spcPct val="0"/>
              </a:spcAft>
              <a:defRPr sz="2600">
                <a:solidFill>
                  <a:srgbClr val="414141"/>
                </a:solidFill>
                <a:latin typeface="+mn-lt"/>
                <a:ea typeface="+mn-ea"/>
                <a:cs typeface="+mn-cs"/>
                <a:sym typeface="Gill Sans Light" charset="0"/>
              </a:defRPr>
            </a:lvl9pPr>
          </a:lstStyle>
          <a:p>
            <a:pPr algn="ctr">
              <a:defRPr/>
            </a:pPr>
            <a:r>
              <a:rPr lang="es-ES" sz="1350" b="1" dirty="0">
                <a:solidFill>
                  <a:schemeClr val="tx1"/>
                </a:solidFill>
                <a:latin typeface="Arial"/>
                <a:ea typeface="ヒラギノ角ゴ ProN W3" charset="0"/>
                <a:cs typeface="Arial"/>
                <a:sym typeface="Gill Sans" charset="0"/>
              </a:rPr>
              <a:t>Colaborativo</a:t>
            </a:r>
          </a:p>
        </p:txBody>
      </p:sp>
      <p:sp>
        <p:nvSpPr>
          <p:cNvPr id="9" name="Marcador de contenido 2"/>
          <p:cNvSpPr txBox="1">
            <a:spLocks/>
          </p:cNvSpPr>
          <p:nvPr/>
        </p:nvSpPr>
        <p:spPr bwMode="auto">
          <a:xfrm>
            <a:off x="3794845" y="2240868"/>
            <a:ext cx="1487453" cy="2846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wrap="square" lIns="38100" tIns="38100" rIns="38100" bIns="38100">
            <a:spAutoFit/>
          </a:bodyPr>
          <a:lstStyle>
            <a:lvl1pPr algn="l" rtl="0" fontAlgn="base">
              <a:spcBef>
                <a:spcPct val="0"/>
              </a:spcBef>
              <a:spcAft>
                <a:spcPct val="0"/>
              </a:spcAft>
              <a:defRPr sz="2600" b="0" i="0">
                <a:solidFill>
                  <a:srgbClr val="414141"/>
                </a:solidFill>
                <a:latin typeface="Helvetica Light"/>
                <a:ea typeface="+mn-ea"/>
                <a:cs typeface="Helvetica Light"/>
                <a:sym typeface="Gill Sans Light" charset="0"/>
              </a:defRPr>
            </a:lvl1pPr>
            <a:lvl2pPr algn="l" rtl="0" fontAlgn="base">
              <a:spcBef>
                <a:spcPct val="0"/>
              </a:spcBef>
              <a:spcAft>
                <a:spcPct val="0"/>
              </a:spcAft>
              <a:defRPr sz="2600" b="0" i="0">
                <a:solidFill>
                  <a:srgbClr val="414141"/>
                </a:solidFill>
                <a:latin typeface="Helvetica Light"/>
                <a:ea typeface="+mn-ea"/>
                <a:cs typeface="Helvetica Light"/>
                <a:sym typeface="Gill Sans Light" charset="0"/>
              </a:defRPr>
            </a:lvl2pPr>
            <a:lvl3pPr algn="l" rtl="0" fontAlgn="base">
              <a:spcBef>
                <a:spcPct val="0"/>
              </a:spcBef>
              <a:spcAft>
                <a:spcPct val="0"/>
              </a:spcAft>
              <a:defRPr sz="2600" b="0" i="0">
                <a:solidFill>
                  <a:srgbClr val="414141"/>
                </a:solidFill>
                <a:latin typeface="Helvetica Light"/>
                <a:ea typeface="+mn-ea"/>
                <a:cs typeface="Helvetica Light"/>
                <a:sym typeface="Gill Sans Light" charset="0"/>
              </a:defRPr>
            </a:lvl3pPr>
            <a:lvl4pPr algn="l" rtl="0" fontAlgn="base">
              <a:spcBef>
                <a:spcPct val="0"/>
              </a:spcBef>
              <a:spcAft>
                <a:spcPct val="0"/>
              </a:spcAft>
              <a:defRPr sz="2600" b="0" i="0">
                <a:solidFill>
                  <a:srgbClr val="414141"/>
                </a:solidFill>
                <a:latin typeface="Helvetica Light"/>
                <a:ea typeface="+mn-ea"/>
                <a:cs typeface="Helvetica Light"/>
                <a:sym typeface="Gill Sans Light" charset="0"/>
              </a:defRPr>
            </a:lvl4pPr>
            <a:lvl5pPr algn="l" rtl="0" fontAlgn="base">
              <a:spcBef>
                <a:spcPct val="0"/>
              </a:spcBef>
              <a:spcAft>
                <a:spcPct val="0"/>
              </a:spcAft>
              <a:defRPr sz="2600" b="0" i="0">
                <a:solidFill>
                  <a:srgbClr val="414141"/>
                </a:solidFill>
                <a:latin typeface="Helvetica Light"/>
                <a:ea typeface="+mn-ea"/>
                <a:cs typeface="Helvetica Light"/>
                <a:sym typeface="Gill Sans Light" charset="0"/>
              </a:defRPr>
            </a:lvl5pPr>
            <a:lvl6pPr marL="457200" algn="ctr" rtl="0" fontAlgn="base">
              <a:spcBef>
                <a:spcPct val="0"/>
              </a:spcBef>
              <a:spcAft>
                <a:spcPct val="0"/>
              </a:spcAft>
              <a:defRPr sz="2600">
                <a:solidFill>
                  <a:srgbClr val="414141"/>
                </a:solidFill>
                <a:latin typeface="+mn-lt"/>
                <a:ea typeface="+mn-ea"/>
                <a:cs typeface="+mn-cs"/>
                <a:sym typeface="Gill Sans Light" charset="0"/>
              </a:defRPr>
            </a:lvl6pPr>
            <a:lvl7pPr marL="914400" algn="ctr" rtl="0" fontAlgn="base">
              <a:spcBef>
                <a:spcPct val="0"/>
              </a:spcBef>
              <a:spcAft>
                <a:spcPct val="0"/>
              </a:spcAft>
              <a:defRPr sz="2600">
                <a:solidFill>
                  <a:srgbClr val="414141"/>
                </a:solidFill>
                <a:latin typeface="+mn-lt"/>
                <a:ea typeface="+mn-ea"/>
                <a:cs typeface="+mn-cs"/>
                <a:sym typeface="Gill Sans Light" charset="0"/>
              </a:defRPr>
            </a:lvl7pPr>
            <a:lvl8pPr marL="1371600" algn="ctr" rtl="0" fontAlgn="base">
              <a:spcBef>
                <a:spcPct val="0"/>
              </a:spcBef>
              <a:spcAft>
                <a:spcPct val="0"/>
              </a:spcAft>
              <a:defRPr sz="2600">
                <a:solidFill>
                  <a:srgbClr val="414141"/>
                </a:solidFill>
                <a:latin typeface="+mn-lt"/>
                <a:ea typeface="+mn-ea"/>
                <a:cs typeface="+mn-cs"/>
                <a:sym typeface="Gill Sans Light" charset="0"/>
              </a:defRPr>
            </a:lvl8pPr>
            <a:lvl9pPr marL="1828800" algn="ctr" rtl="0" fontAlgn="base">
              <a:spcBef>
                <a:spcPct val="0"/>
              </a:spcBef>
              <a:spcAft>
                <a:spcPct val="0"/>
              </a:spcAft>
              <a:defRPr sz="2600">
                <a:solidFill>
                  <a:srgbClr val="414141"/>
                </a:solidFill>
                <a:latin typeface="+mn-lt"/>
                <a:ea typeface="+mn-ea"/>
                <a:cs typeface="+mn-cs"/>
                <a:sym typeface="Gill Sans Light" charset="0"/>
              </a:defRPr>
            </a:lvl9pPr>
          </a:lstStyle>
          <a:p>
            <a:pPr algn="ctr">
              <a:defRPr/>
            </a:pPr>
            <a:r>
              <a:rPr lang="es-ES" sz="1350" b="1" dirty="0">
                <a:solidFill>
                  <a:schemeClr val="tx1"/>
                </a:solidFill>
                <a:latin typeface="Arial"/>
                <a:ea typeface="ヒラギノ角ゴ ProN W3" charset="0"/>
                <a:cs typeface="Arial"/>
                <a:sym typeface="Gill Sans" charset="0"/>
              </a:rPr>
              <a:t>Iterativo</a:t>
            </a:r>
          </a:p>
        </p:txBody>
      </p:sp>
      <p:sp>
        <p:nvSpPr>
          <p:cNvPr id="11" name="Marcador de contenido 2"/>
          <p:cNvSpPr txBox="1">
            <a:spLocks/>
          </p:cNvSpPr>
          <p:nvPr/>
        </p:nvSpPr>
        <p:spPr bwMode="auto">
          <a:xfrm>
            <a:off x="5523037" y="2240869"/>
            <a:ext cx="1487453" cy="2846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wrap="square" lIns="38100" tIns="38100" rIns="38100" bIns="38100">
            <a:spAutoFit/>
          </a:bodyPr>
          <a:lstStyle>
            <a:lvl1pPr algn="l" rtl="0" fontAlgn="base">
              <a:spcBef>
                <a:spcPct val="0"/>
              </a:spcBef>
              <a:spcAft>
                <a:spcPct val="0"/>
              </a:spcAft>
              <a:defRPr sz="2600" b="0" i="0">
                <a:solidFill>
                  <a:srgbClr val="414141"/>
                </a:solidFill>
                <a:latin typeface="Helvetica Light"/>
                <a:ea typeface="+mn-ea"/>
                <a:cs typeface="Helvetica Light"/>
                <a:sym typeface="Gill Sans Light" charset="0"/>
              </a:defRPr>
            </a:lvl1pPr>
            <a:lvl2pPr algn="l" rtl="0" fontAlgn="base">
              <a:spcBef>
                <a:spcPct val="0"/>
              </a:spcBef>
              <a:spcAft>
                <a:spcPct val="0"/>
              </a:spcAft>
              <a:defRPr sz="2600" b="0" i="0">
                <a:solidFill>
                  <a:srgbClr val="414141"/>
                </a:solidFill>
                <a:latin typeface="Helvetica Light"/>
                <a:ea typeface="+mn-ea"/>
                <a:cs typeface="Helvetica Light"/>
                <a:sym typeface="Gill Sans Light" charset="0"/>
              </a:defRPr>
            </a:lvl2pPr>
            <a:lvl3pPr algn="l" rtl="0" fontAlgn="base">
              <a:spcBef>
                <a:spcPct val="0"/>
              </a:spcBef>
              <a:spcAft>
                <a:spcPct val="0"/>
              </a:spcAft>
              <a:defRPr sz="2600" b="0" i="0">
                <a:solidFill>
                  <a:srgbClr val="414141"/>
                </a:solidFill>
                <a:latin typeface="Helvetica Light"/>
                <a:ea typeface="+mn-ea"/>
                <a:cs typeface="Helvetica Light"/>
                <a:sym typeface="Gill Sans Light" charset="0"/>
              </a:defRPr>
            </a:lvl3pPr>
            <a:lvl4pPr algn="l" rtl="0" fontAlgn="base">
              <a:spcBef>
                <a:spcPct val="0"/>
              </a:spcBef>
              <a:spcAft>
                <a:spcPct val="0"/>
              </a:spcAft>
              <a:defRPr sz="2600" b="0" i="0">
                <a:solidFill>
                  <a:srgbClr val="414141"/>
                </a:solidFill>
                <a:latin typeface="Helvetica Light"/>
                <a:ea typeface="+mn-ea"/>
                <a:cs typeface="Helvetica Light"/>
                <a:sym typeface="Gill Sans Light" charset="0"/>
              </a:defRPr>
            </a:lvl4pPr>
            <a:lvl5pPr algn="l" rtl="0" fontAlgn="base">
              <a:spcBef>
                <a:spcPct val="0"/>
              </a:spcBef>
              <a:spcAft>
                <a:spcPct val="0"/>
              </a:spcAft>
              <a:defRPr sz="2600" b="0" i="0">
                <a:solidFill>
                  <a:srgbClr val="414141"/>
                </a:solidFill>
                <a:latin typeface="Helvetica Light"/>
                <a:ea typeface="+mn-ea"/>
                <a:cs typeface="Helvetica Light"/>
                <a:sym typeface="Gill Sans Light" charset="0"/>
              </a:defRPr>
            </a:lvl5pPr>
            <a:lvl6pPr marL="457200" algn="ctr" rtl="0" fontAlgn="base">
              <a:spcBef>
                <a:spcPct val="0"/>
              </a:spcBef>
              <a:spcAft>
                <a:spcPct val="0"/>
              </a:spcAft>
              <a:defRPr sz="2600">
                <a:solidFill>
                  <a:srgbClr val="414141"/>
                </a:solidFill>
                <a:latin typeface="+mn-lt"/>
                <a:ea typeface="+mn-ea"/>
                <a:cs typeface="+mn-cs"/>
                <a:sym typeface="Gill Sans Light" charset="0"/>
              </a:defRPr>
            </a:lvl6pPr>
            <a:lvl7pPr marL="914400" algn="ctr" rtl="0" fontAlgn="base">
              <a:spcBef>
                <a:spcPct val="0"/>
              </a:spcBef>
              <a:spcAft>
                <a:spcPct val="0"/>
              </a:spcAft>
              <a:defRPr sz="2600">
                <a:solidFill>
                  <a:srgbClr val="414141"/>
                </a:solidFill>
                <a:latin typeface="+mn-lt"/>
                <a:ea typeface="+mn-ea"/>
                <a:cs typeface="+mn-cs"/>
                <a:sym typeface="Gill Sans Light" charset="0"/>
              </a:defRPr>
            </a:lvl7pPr>
            <a:lvl8pPr marL="1371600" algn="ctr" rtl="0" fontAlgn="base">
              <a:spcBef>
                <a:spcPct val="0"/>
              </a:spcBef>
              <a:spcAft>
                <a:spcPct val="0"/>
              </a:spcAft>
              <a:defRPr sz="2600">
                <a:solidFill>
                  <a:srgbClr val="414141"/>
                </a:solidFill>
                <a:latin typeface="+mn-lt"/>
                <a:ea typeface="+mn-ea"/>
                <a:cs typeface="+mn-cs"/>
                <a:sym typeface="Gill Sans Light" charset="0"/>
              </a:defRPr>
            </a:lvl8pPr>
            <a:lvl9pPr marL="1828800" algn="ctr" rtl="0" fontAlgn="base">
              <a:spcBef>
                <a:spcPct val="0"/>
              </a:spcBef>
              <a:spcAft>
                <a:spcPct val="0"/>
              </a:spcAft>
              <a:defRPr sz="2600">
                <a:solidFill>
                  <a:srgbClr val="414141"/>
                </a:solidFill>
                <a:latin typeface="+mn-lt"/>
                <a:ea typeface="+mn-ea"/>
                <a:cs typeface="+mn-cs"/>
                <a:sym typeface="Gill Sans Light" charset="0"/>
              </a:defRPr>
            </a:lvl9pPr>
          </a:lstStyle>
          <a:p>
            <a:pPr algn="ctr">
              <a:defRPr/>
            </a:pPr>
            <a:r>
              <a:rPr lang="es-ES" sz="1350" b="1" dirty="0">
                <a:solidFill>
                  <a:schemeClr val="tx1"/>
                </a:solidFill>
                <a:latin typeface="Arial"/>
                <a:ea typeface="ヒラギノ角ゴ ProN W3" charset="0"/>
                <a:cs typeface="Arial"/>
                <a:sym typeface="Gill Sans" charset="0"/>
              </a:rPr>
              <a:t>Holístico</a:t>
            </a:r>
          </a:p>
        </p:txBody>
      </p:sp>
      <p:sp>
        <p:nvSpPr>
          <p:cNvPr id="13" name="Marcador de contenido 2"/>
          <p:cNvSpPr txBox="1">
            <a:spLocks/>
          </p:cNvSpPr>
          <p:nvPr/>
        </p:nvSpPr>
        <p:spPr bwMode="auto">
          <a:xfrm>
            <a:off x="7282309" y="2240868"/>
            <a:ext cx="1487453" cy="2846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wrap="square" lIns="38100" tIns="38100" rIns="38100" bIns="38100">
            <a:spAutoFit/>
          </a:bodyPr>
          <a:lstStyle>
            <a:lvl1pPr algn="l" rtl="0" fontAlgn="base">
              <a:spcBef>
                <a:spcPct val="0"/>
              </a:spcBef>
              <a:spcAft>
                <a:spcPct val="0"/>
              </a:spcAft>
              <a:defRPr sz="2600" b="0" i="0">
                <a:solidFill>
                  <a:srgbClr val="414141"/>
                </a:solidFill>
                <a:latin typeface="Helvetica Light"/>
                <a:ea typeface="+mn-ea"/>
                <a:cs typeface="Helvetica Light"/>
                <a:sym typeface="Gill Sans Light" charset="0"/>
              </a:defRPr>
            </a:lvl1pPr>
            <a:lvl2pPr algn="l" rtl="0" fontAlgn="base">
              <a:spcBef>
                <a:spcPct val="0"/>
              </a:spcBef>
              <a:spcAft>
                <a:spcPct val="0"/>
              </a:spcAft>
              <a:defRPr sz="2600" b="0" i="0">
                <a:solidFill>
                  <a:srgbClr val="414141"/>
                </a:solidFill>
                <a:latin typeface="Helvetica Light"/>
                <a:ea typeface="+mn-ea"/>
                <a:cs typeface="Helvetica Light"/>
                <a:sym typeface="Gill Sans Light" charset="0"/>
              </a:defRPr>
            </a:lvl2pPr>
            <a:lvl3pPr algn="l" rtl="0" fontAlgn="base">
              <a:spcBef>
                <a:spcPct val="0"/>
              </a:spcBef>
              <a:spcAft>
                <a:spcPct val="0"/>
              </a:spcAft>
              <a:defRPr sz="2600" b="0" i="0">
                <a:solidFill>
                  <a:srgbClr val="414141"/>
                </a:solidFill>
                <a:latin typeface="Helvetica Light"/>
                <a:ea typeface="+mn-ea"/>
                <a:cs typeface="Helvetica Light"/>
                <a:sym typeface="Gill Sans Light" charset="0"/>
              </a:defRPr>
            </a:lvl3pPr>
            <a:lvl4pPr algn="l" rtl="0" fontAlgn="base">
              <a:spcBef>
                <a:spcPct val="0"/>
              </a:spcBef>
              <a:spcAft>
                <a:spcPct val="0"/>
              </a:spcAft>
              <a:defRPr sz="2600" b="0" i="0">
                <a:solidFill>
                  <a:srgbClr val="414141"/>
                </a:solidFill>
                <a:latin typeface="Helvetica Light"/>
                <a:ea typeface="+mn-ea"/>
                <a:cs typeface="Helvetica Light"/>
                <a:sym typeface="Gill Sans Light" charset="0"/>
              </a:defRPr>
            </a:lvl4pPr>
            <a:lvl5pPr algn="l" rtl="0" fontAlgn="base">
              <a:spcBef>
                <a:spcPct val="0"/>
              </a:spcBef>
              <a:spcAft>
                <a:spcPct val="0"/>
              </a:spcAft>
              <a:defRPr sz="2600" b="0" i="0">
                <a:solidFill>
                  <a:srgbClr val="414141"/>
                </a:solidFill>
                <a:latin typeface="Helvetica Light"/>
                <a:ea typeface="+mn-ea"/>
                <a:cs typeface="Helvetica Light"/>
                <a:sym typeface="Gill Sans Light" charset="0"/>
              </a:defRPr>
            </a:lvl5pPr>
            <a:lvl6pPr marL="457200" algn="ctr" rtl="0" fontAlgn="base">
              <a:spcBef>
                <a:spcPct val="0"/>
              </a:spcBef>
              <a:spcAft>
                <a:spcPct val="0"/>
              </a:spcAft>
              <a:defRPr sz="2600">
                <a:solidFill>
                  <a:srgbClr val="414141"/>
                </a:solidFill>
                <a:latin typeface="+mn-lt"/>
                <a:ea typeface="+mn-ea"/>
                <a:cs typeface="+mn-cs"/>
                <a:sym typeface="Gill Sans Light" charset="0"/>
              </a:defRPr>
            </a:lvl6pPr>
            <a:lvl7pPr marL="914400" algn="ctr" rtl="0" fontAlgn="base">
              <a:spcBef>
                <a:spcPct val="0"/>
              </a:spcBef>
              <a:spcAft>
                <a:spcPct val="0"/>
              </a:spcAft>
              <a:defRPr sz="2600">
                <a:solidFill>
                  <a:srgbClr val="414141"/>
                </a:solidFill>
                <a:latin typeface="+mn-lt"/>
                <a:ea typeface="+mn-ea"/>
                <a:cs typeface="+mn-cs"/>
                <a:sym typeface="Gill Sans Light" charset="0"/>
              </a:defRPr>
            </a:lvl7pPr>
            <a:lvl8pPr marL="1371600" algn="ctr" rtl="0" fontAlgn="base">
              <a:spcBef>
                <a:spcPct val="0"/>
              </a:spcBef>
              <a:spcAft>
                <a:spcPct val="0"/>
              </a:spcAft>
              <a:defRPr sz="2600">
                <a:solidFill>
                  <a:srgbClr val="414141"/>
                </a:solidFill>
                <a:latin typeface="+mn-lt"/>
                <a:ea typeface="+mn-ea"/>
                <a:cs typeface="+mn-cs"/>
                <a:sym typeface="Gill Sans Light" charset="0"/>
              </a:defRPr>
            </a:lvl8pPr>
            <a:lvl9pPr marL="1828800" algn="ctr" rtl="0" fontAlgn="base">
              <a:spcBef>
                <a:spcPct val="0"/>
              </a:spcBef>
              <a:spcAft>
                <a:spcPct val="0"/>
              </a:spcAft>
              <a:defRPr sz="2600">
                <a:solidFill>
                  <a:srgbClr val="414141"/>
                </a:solidFill>
                <a:latin typeface="+mn-lt"/>
                <a:ea typeface="+mn-ea"/>
                <a:cs typeface="+mn-cs"/>
                <a:sym typeface="Gill Sans Light" charset="0"/>
              </a:defRPr>
            </a:lvl9pPr>
          </a:lstStyle>
          <a:p>
            <a:pPr algn="ctr">
              <a:defRPr/>
            </a:pPr>
            <a:r>
              <a:rPr lang="es-ES" sz="1350" b="1" dirty="0">
                <a:solidFill>
                  <a:schemeClr val="tx1"/>
                </a:solidFill>
                <a:latin typeface="Arial"/>
                <a:ea typeface="ヒラギノ角ゴ ProN W3" charset="0"/>
                <a:cs typeface="Arial"/>
                <a:sym typeface="Gill Sans" charset="0"/>
              </a:rPr>
              <a:t>Experiencial</a:t>
            </a:r>
          </a:p>
        </p:txBody>
      </p:sp>
      <p:sp>
        <p:nvSpPr>
          <p:cNvPr id="15" name="CuadroTexto 14"/>
          <p:cNvSpPr txBox="1"/>
          <p:nvPr/>
        </p:nvSpPr>
        <p:spPr>
          <a:xfrm>
            <a:off x="341595" y="748012"/>
            <a:ext cx="3009093" cy="738664"/>
          </a:xfrm>
          <a:prstGeom prst="rect">
            <a:avLst/>
          </a:prstGeom>
          <a:noFill/>
        </p:spPr>
        <p:txBody>
          <a:bodyPr wrap="none" rtlCol="0">
            <a:spAutoFit/>
          </a:bodyPr>
          <a:lstStyle/>
          <a:p>
            <a:r>
              <a:rPr lang="es-ES" sz="2100" dirty="0">
                <a:solidFill>
                  <a:schemeClr val="tx2"/>
                </a:solidFill>
                <a:latin typeface="Arial"/>
                <a:cs typeface="Arial"/>
              </a:rPr>
              <a:t>EL DESIGN THINKING</a:t>
            </a:r>
          </a:p>
          <a:p>
            <a:r>
              <a:rPr lang="es-ES" sz="2100" b="1" dirty="0">
                <a:solidFill>
                  <a:schemeClr val="tx2"/>
                </a:solidFill>
                <a:latin typeface="Arial"/>
                <a:cs typeface="Arial"/>
              </a:rPr>
              <a:t>PRINCIPIOS</a:t>
            </a:r>
            <a:endParaRPr lang="en-US" sz="2100" b="1" dirty="0">
              <a:solidFill>
                <a:schemeClr val="tx2"/>
              </a:solidFill>
              <a:latin typeface="Arial"/>
              <a:cs typeface="Arial"/>
            </a:endParaRPr>
          </a:p>
        </p:txBody>
      </p:sp>
      <p:sp>
        <p:nvSpPr>
          <p:cNvPr id="16" name="Cheurón 15"/>
          <p:cNvSpPr/>
          <p:nvPr/>
        </p:nvSpPr>
        <p:spPr>
          <a:xfrm rot="5400000">
            <a:off x="875157" y="3733120"/>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7" name="Imagen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747" y="2813193"/>
            <a:ext cx="703538" cy="703536"/>
          </a:xfrm>
          <a:prstGeom prst="rect">
            <a:avLst/>
          </a:prstGeom>
        </p:spPr>
      </p:pic>
      <p:pic>
        <p:nvPicPr>
          <p:cNvPr id="18" name="Imagen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1228" y="2771768"/>
            <a:ext cx="1133852" cy="861069"/>
          </a:xfrm>
          <a:prstGeom prst="rect">
            <a:avLst/>
          </a:prstGeom>
        </p:spPr>
      </p:pic>
      <p:pic>
        <p:nvPicPr>
          <p:cNvPr id="19" name="Imagen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8042" y="2875070"/>
            <a:ext cx="739076" cy="659237"/>
          </a:xfrm>
          <a:prstGeom prst="rect">
            <a:avLst/>
          </a:prstGeom>
        </p:spPr>
      </p:pic>
      <p:pic>
        <p:nvPicPr>
          <p:cNvPr id="21" name="Imagen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1381" y="2852123"/>
            <a:ext cx="816485" cy="717816"/>
          </a:xfrm>
          <a:prstGeom prst="rect">
            <a:avLst/>
          </a:prstGeom>
        </p:spPr>
      </p:pic>
      <p:pic>
        <p:nvPicPr>
          <p:cNvPr id="22" name="Imagen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8195" y="2762783"/>
            <a:ext cx="1038134" cy="892233"/>
          </a:xfrm>
          <a:prstGeom prst="rect">
            <a:avLst/>
          </a:prstGeom>
        </p:spPr>
      </p:pic>
      <p:sp>
        <p:nvSpPr>
          <p:cNvPr id="23" name="Cheurón 22"/>
          <p:cNvSpPr/>
          <p:nvPr/>
        </p:nvSpPr>
        <p:spPr>
          <a:xfrm rot="5400000">
            <a:off x="2586750" y="3733120"/>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heurón 23"/>
          <p:cNvSpPr/>
          <p:nvPr/>
        </p:nvSpPr>
        <p:spPr>
          <a:xfrm rot="5400000">
            <a:off x="4424852" y="3733120"/>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Cheurón 24"/>
          <p:cNvSpPr/>
          <p:nvPr/>
        </p:nvSpPr>
        <p:spPr>
          <a:xfrm rot="5400000">
            <a:off x="6143885" y="3733120"/>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Cheurón 25"/>
          <p:cNvSpPr/>
          <p:nvPr/>
        </p:nvSpPr>
        <p:spPr>
          <a:xfrm rot="5400000">
            <a:off x="7937339" y="3733120"/>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Rectángulo 26"/>
          <p:cNvSpPr>
            <a:spLocks noChangeArrowheads="1"/>
          </p:cNvSpPr>
          <p:nvPr/>
        </p:nvSpPr>
        <p:spPr bwMode="auto">
          <a:xfrm>
            <a:off x="336686" y="4186536"/>
            <a:ext cx="1358454" cy="900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s-ES" sz="1050" dirty="0" err="1">
                <a:latin typeface="Arial"/>
                <a:cs typeface="Arial"/>
              </a:rPr>
              <a:t>Empatizar</a:t>
            </a:r>
            <a:endParaRPr lang="es-ES" sz="1050" dirty="0">
              <a:latin typeface="Arial"/>
              <a:cs typeface="Arial"/>
            </a:endParaRPr>
          </a:p>
          <a:p>
            <a:pPr algn="ctr"/>
            <a:endParaRPr lang="es-ES" sz="1050" dirty="0">
              <a:latin typeface="Arial"/>
              <a:cs typeface="Arial"/>
            </a:endParaRPr>
          </a:p>
          <a:p>
            <a:pPr algn="ctr"/>
            <a:r>
              <a:rPr lang="es-ES" sz="1050" dirty="0">
                <a:latin typeface="Arial"/>
                <a:cs typeface="Arial"/>
              </a:rPr>
              <a:t>Ver a través de los ojos del usuario</a:t>
            </a:r>
          </a:p>
          <a:p>
            <a:pPr algn="ctr"/>
            <a:endParaRPr lang="es-ES" sz="1050" dirty="0">
              <a:latin typeface="Arial"/>
              <a:cs typeface="Arial"/>
            </a:endParaRPr>
          </a:p>
        </p:txBody>
      </p:sp>
      <p:sp>
        <p:nvSpPr>
          <p:cNvPr id="29" name="Rectángulo 28"/>
          <p:cNvSpPr>
            <a:spLocks noChangeArrowheads="1"/>
          </p:cNvSpPr>
          <p:nvPr/>
        </p:nvSpPr>
        <p:spPr bwMode="auto">
          <a:xfrm>
            <a:off x="1981357" y="4186536"/>
            <a:ext cx="1447643" cy="1061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s-ES" sz="1050" dirty="0">
                <a:latin typeface="Arial"/>
                <a:cs typeface="Arial"/>
              </a:rPr>
              <a:t>Co-crear con usuarios</a:t>
            </a:r>
          </a:p>
          <a:p>
            <a:pPr algn="ctr"/>
            <a:endParaRPr lang="es-ES" sz="1050" dirty="0">
              <a:latin typeface="Arial"/>
              <a:cs typeface="Arial"/>
            </a:endParaRPr>
          </a:p>
          <a:p>
            <a:pPr algn="ctr"/>
            <a:r>
              <a:rPr lang="es-ES" sz="1050" dirty="0">
                <a:latin typeface="Arial"/>
                <a:cs typeface="Arial"/>
              </a:rPr>
              <a:t>Equipos multidisciplinares</a:t>
            </a:r>
          </a:p>
          <a:p>
            <a:pPr algn="ctr"/>
            <a:endParaRPr lang="es-ES" sz="1050" dirty="0">
              <a:latin typeface="Arial"/>
              <a:cs typeface="Arial"/>
            </a:endParaRPr>
          </a:p>
        </p:txBody>
      </p:sp>
      <p:sp>
        <p:nvSpPr>
          <p:cNvPr id="30" name="Rectángulo 29"/>
          <p:cNvSpPr>
            <a:spLocks noChangeArrowheads="1"/>
          </p:cNvSpPr>
          <p:nvPr/>
        </p:nvSpPr>
        <p:spPr bwMode="auto">
          <a:xfrm>
            <a:off x="3829050" y="4186536"/>
            <a:ext cx="144764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s-ES" sz="1050" dirty="0">
                <a:latin typeface="Arial"/>
                <a:cs typeface="Arial"/>
              </a:rPr>
              <a:t>Prueba y error</a:t>
            </a:r>
          </a:p>
          <a:p>
            <a:pPr algn="ctr"/>
            <a:endParaRPr lang="es-ES" sz="1050" dirty="0">
              <a:latin typeface="Arial"/>
              <a:cs typeface="Arial"/>
            </a:endParaRPr>
          </a:p>
          <a:p>
            <a:pPr algn="ctr"/>
            <a:r>
              <a:rPr lang="es-ES" sz="1050" dirty="0">
                <a:latin typeface="Arial"/>
                <a:cs typeface="Arial"/>
              </a:rPr>
              <a:t>Aprendizaje basado en la experiencia</a:t>
            </a:r>
          </a:p>
        </p:txBody>
      </p:sp>
      <p:sp>
        <p:nvSpPr>
          <p:cNvPr id="31" name="Rectángulo 30"/>
          <p:cNvSpPr>
            <a:spLocks noChangeArrowheads="1"/>
          </p:cNvSpPr>
          <p:nvPr/>
        </p:nvSpPr>
        <p:spPr bwMode="auto">
          <a:xfrm>
            <a:off x="5543550" y="4186536"/>
            <a:ext cx="1447643" cy="900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s-ES" sz="1050" dirty="0">
                <a:latin typeface="Arial"/>
                <a:cs typeface="Arial"/>
              </a:rPr>
              <a:t>Enfoque global</a:t>
            </a:r>
          </a:p>
          <a:p>
            <a:pPr algn="ctr"/>
            <a:endParaRPr lang="es-ES" sz="1050" dirty="0">
              <a:latin typeface="Arial"/>
              <a:cs typeface="Arial"/>
            </a:endParaRPr>
          </a:p>
          <a:p>
            <a:pPr algn="ctr"/>
            <a:r>
              <a:rPr lang="es-ES" sz="1050" dirty="0">
                <a:latin typeface="Arial"/>
                <a:cs typeface="Arial"/>
              </a:rPr>
              <a:t>Asumir la incertidumbre</a:t>
            </a:r>
          </a:p>
          <a:p>
            <a:pPr algn="ctr"/>
            <a:endParaRPr lang="es-ES" sz="1050" dirty="0">
              <a:latin typeface="Arial"/>
              <a:cs typeface="Arial"/>
            </a:endParaRPr>
          </a:p>
        </p:txBody>
      </p:sp>
      <p:sp>
        <p:nvSpPr>
          <p:cNvPr id="36" name="Rectángulo 35"/>
          <p:cNvSpPr>
            <a:spLocks noChangeArrowheads="1"/>
          </p:cNvSpPr>
          <p:nvPr/>
        </p:nvSpPr>
        <p:spPr bwMode="auto">
          <a:xfrm>
            <a:off x="7322119" y="4186536"/>
            <a:ext cx="144764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s-ES" sz="1050" dirty="0" err="1">
                <a:latin typeface="Arial"/>
                <a:cs typeface="Arial"/>
              </a:rPr>
              <a:t>Prototipar</a:t>
            </a:r>
            <a:r>
              <a:rPr lang="es-ES" sz="1050" dirty="0">
                <a:latin typeface="Arial"/>
                <a:cs typeface="Arial"/>
              </a:rPr>
              <a:t> (pensar con las manos)</a:t>
            </a:r>
          </a:p>
          <a:p>
            <a:pPr algn="ctr"/>
            <a:endParaRPr lang="es-ES" sz="1050" dirty="0">
              <a:latin typeface="Arial"/>
              <a:cs typeface="Arial"/>
            </a:endParaRPr>
          </a:p>
          <a:p>
            <a:pPr algn="ctr"/>
            <a:r>
              <a:rPr lang="es-ES" sz="1050" dirty="0">
                <a:latin typeface="Arial"/>
                <a:cs typeface="Arial"/>
              </a:rPr>
              <a:t>Testear y validar </a:t>
            </a:r>
          </a:p>
        </p:txBody>
      </p:sp>
    </p:spTree>
    <p:extLst>
      <p:ext uri="{BB962C8B-B14F-4D97-AF65-F5344CB8AC3E}">
        <p14:creationId xmlns:p14="http://schemas.microsoft.com/office/powerpoint/2010/main" val="1324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03F-CA66-485A-8A6A-FE8AB5947D44}"/>
              </a:ext>
            </a:extLst>
          </p:cNvPr>
          <p:cNvSpPr>
            <a:spLocks noGrp="1"/>
          </p:cNvSpPr>
          <p:nvPr>
            <p:ph type="title"/>
          </p:nvPr>
        </p:nvSpPr>
        <p:spPr/>
        <p:txBody>
          <a:bodyPr/>
          <a:lstStyle/>
          <a:p>
            <a:r>
              <a:rPr lang="fr-FR" sz="2000" b="0" dirty="0"/>
              <a:t>EL DESIGN THINKING</a:t>
            </a:r>
            <a:r>
              <a:rPr lang="fr-FR" sz="2000" dirty="0"/>
              <a:t/>
            </a:r>
            <a:br>
              <a:rPr lang="fr-FR" sz="2000" dirty="0"/>
            </a:br>
            <a:r>
              <a:rPr lang="fr-FR" sz="2000" dirty="0"/>
              <a:t>CÓMO SE USA EN EL TERRENO</a:t>
            </a:r>
            <a:endParaRPr lang="es-AR" sz="2000" dirty="0"/>
          </a:p>
        </p:txBody>
      </p:sp>
      <p:pic>
        <p:nvPicPr>
          <p:cNvPr id="25601" name="Picture 1" descr="D:\Users\rgallego\AppData\Roaming\Skype\regigall\media_messaging\media_cache_v3\^4120F1394ADCC1D49ED86154A1598920E9D83FEDDC3E7C676A^pimgpsh_fullsize_distr.png"/>
          <p:cNvPicPr>
            <a:picLocks noChangeAspect="1" noChangeArrowheads="1"/>
          </p:cNvPicPr>
          <p:nvPr/>
        </p:nvPicPr>
        <p:blipFill>
          <a:blip r:embed="rId2" cstate="print"/>
          <a:srcRect/>
          <a:stretch>
            <a:fillRect/>
          </a:stretch>
        </p:blipFill>
        <p:spPr bwMode="auto">
          <a:xfrm>
            <a:off x="582706" y="1317364"/>
            <a:ext cx="3413760" cy="5227320"/>
          </a:xfrm>
          <a:prstGeom prst="rect">
            <a:avLst/>
          </a:prstGeom>
          <a:noFill/>
        </p:spPr>
      </p:pic>
      <p:pic>
        <p:nvPicPr>
          <p:cNvPr id="25602" name="Picture 2" descr="D:\Users\rgallego\AppData\Roaming\Skype\regigall\media_messaging\media_cache_v3\^3F3CB6CF638DA84C59D0E882D0B3AC30BB7E0DA783711AE7A2^pimgpsh_fullsize_distr.jpg"/>
          <p:cNvPicPr>
            <a:picLocks noGrp="1" noChangeAspect="1" noChangeArrowheads="1"/>
          </p:cNvPicPr>
          <p:nvPr>
            <p:ph idx="1"/>
          </p:nvPr>
        </p:nvPicPr>
        <p:blipFill>
          <a:blip r:embed="rId3" cstate="print"/>
          <a:srcRect/>
          <a:stretch>
            <a:fillRect/>
          </a:stretch>
        </p:blipFill>
        <p:spPr bwMode="auto">
          <a:xfrm>
            <a:off x="4086474" y="1241613"/>
            <a:ext cx="3883150" cy="2912363"/>
          </a:xfrm>
          <a:prstGeom prst="rect">
            <a:avLst/>
          </a:prstGeom>
          <a:noFill/>
        </p:spPr>
      </p:pic>
      <p:sp>
        <p:nvSpPr>
          <p:cNvPr id="6" name="Rectángulo 26"/>
          <p:cNvSpPr>
            <a:spLocks noChangeArrowheads="1"/>
          </p:cNvSpPr>
          <p:nvPr/>
        </p:nvSpPr>
        <p:spPr bwMode="auto">
          <a:xfrm>
            <a:off x="3913603" y="5922113"/>
            <a:ext cx="1358454"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s-ES" sz="1050" dirty="0">
                <a:latin typeface="Arial"/>
                <a:cs typeface="Arial"/>
              </a:rPr>
              <a:t>Comité Internacional de Rescate</a:t>
            </a:r>
          </a:p>
          <a:p>
            <a:pPr algn="ctr"/>
            <a:endParaRPr lang="es-ES" sz="1050" dirty="0">
              <a:latin typeface="Arial"/>
              <a:cs typeface="Arial"/>
            </a:endParaRPr>
          </a:p>
        </p:txBody>
      </p:sp>
      <p:pic>
        <p:nvPicPr>
          <p:cNvPr id="25603" name="Picture 3" descr="D:\Users\rgallego\AppData\Roaming\Skype\regigall\media_messaging\media_cache_v3\^FECEEB9356CCEC9D3F827466076C4A13D88F0B24763482640E^pimgpsh_fullsize_distr.jpg"/>
          <p:cNvPicPr>
            <a:picLocks noChangeAspect="1" noChangeArrowheads="1"/>
          </p:cNvPicPr>
          <p:nvPr/>
        </p:nvPicPr>
        <p:blipFill>
          <a:blip r:embed="rId4" cstate="print"/>
          <a:srcRect/>
          <a:stretch>
            <a:fillRect/>
          </a:stretch>
        </p:blipFill>
        <p:spPr bwMode="auto">
          <a:xfrm>
            <a:off x="7122459" y="909917"/>
            <a:ext cx="2021541" cy="2021541"/>
          </a:xfrm>
          <a:prstGeom prst="rect">
            <a:avLst/>
          </a:prstGeom>
          <a:noFill/>
        </p:spPr>
      </p:pic>
      <p:pic>
        <p:nvPicPr>
          <p:cNvPr id="25605" name="Picture 5"/>
          <p:cNvPicPr>
            <a:picLocks noChangeAspect="1" noChangeArrowheads="1"/>
          </p:cNvPicPr>
          <p:nvPr/>
        </p:nvPicPr>
        <p:blipFill>
          <a:blip r:embed="rId5" cstate="print"/>
          <a:srcRect/>
          <a:stretch>
            <a:fillRect/>
          </a:stretch>
        </p:blipFill>
        <p:spPr bwMode="auto">
          <a:xfrm>
            <a:off x="4401669" y="3429000"/>
            <a:ext cx="4572000" cy="3429000"/>
          </a:xfrm>
          <a:prstGeom prst="rect">
            <a:avLst/>
          </a:prstGeom>
          <a:noFill/>
          <a:ln w="9525">
            <a:noFill/>
            <a:miter lim="800000"/>
            <a:headEnd/>
            <a:tailEnd/>
          </a:ln>
          <a:effectLst/>
        </p:spPr>
      </p:pic>
    </p:spTree>
    <p:extLst>
      <p:ext uri="{BB962C8B-B14F-4D97-AF65-F5344CB8AC3E}">
        <p14:creationId xmlns:p14="http://schemas.microsoft.com/office/powerpoint/2010/main" val="16475317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29412" y="2892883"/>
            <a:ext cx="1542410" cy="415498"/>
          </a:xfrm>
          <a:prstGeom prst="rect">
            <a:avLst/>
          </a:prstGeom>
          <a:noFill/>
        </p:spPr>
        <p:txBody>
          <a:bodyPr wrap="none" rtlCol="0">
            <a:spAutoFit/>
          </a:bodyPr>
          <a:lstStyle/>
          <a:p>
            <a:r>
              <a:rPr lang="en-US" sz="2100" dirty="0" err="1">
                <a:latin typeface="Arial"/>
                <a:cs typeface="Arial"/>
              </a:rPr>
              <a:t>Contenidos</a:t>
            </a:r>
            <a:endParaRPr lang="en-US" sz="2100" dirty="0">
              <a:latin typeface="Arial"/>
              <a:cs typeface="Arial"/>
            </a:endParaRPr>
          </a:p>
        </p:txBody>
      </p:sp>
      <p:sp>
        <p:nvSpPr>
          <p:cNvPr id="6" name="CuadroTexto 5"/>
          <p:cNvSpPr txBox="1"/>
          <p:nvPr/>
        </p:nvSpPr>
        <p:spPr>
          <a:xfrm>
            <a:off x="3571779" y="2246552"/>
            <a:ext cx="3772186" cy="1708160"/>
          </a:xfrm>
          <a:prstGeom prst="rect">
            <a:avLst/>
          </a:prstGeom>
          <a:noFill/>
        </p:spPr>
        <p:txBody>
          <a:bodyPr wrap="none" rtlCol="0">
            <a:spAutoFit/>
          </a:bodyPr>
          <a:lstStyle/>
          <a:p>
            <a:r>
              <a:rPr lang="en-US" sz="2100" dirty="0" err="1">
                <a:latin typeface="Arial"/>
                <a:cs typeface="Arial"/>
              </a:rPr>
              <a:t>Introducción</a:t>
            </a:r>
            <a:endParaRPr lang="en-US" sz="2100" dirty="0">
              <a:latin typeface="Arial"/>
              <a:cs typeface="Arial"/>
            </a:endParaRPr>
          </a:p>
          <a:p>
            <a:endParaRPr lang="en-US" sz="2100" dirty="0">
              <a:latin typeface="Arial"/>
              <a:cs typeface="Arial"/>
            </a:endParaRPr>
          </a:p>
          <a:p>
            <a:r>
              <a:rPr lang="en-US" sz="2100" dirty="0" err="1">
                <a:latin typeface="Arial"/>
                <a:cs typeface="Arial"/>
              </a:rPr>
              <a:t>Innovacion</a:t>
            </a:r>
            <a:r>
              <a:rPr lang="en-US" sz="2100" dirty="0">
                <a:latin typeface="Arial"/>
                <a:cs typeface="Arial"/>
              </a:rPr>
              <a:t> y Design Thinking</a:t>
            </a:r>
          </a:p>
          <a:p>
            <a:endParaRPr lang="en-US" sz="2100" dirty="0">
              <a:latin typeface="Arial"/>
              <a:cs typeface="Arial"/>
            </a:endParaRPr>
          </a:p>
          <a:p>
            <a:r>
              <a:rPr lang="en-US" sz="2100" b="1" dirty="0" err="1">
                <a:solidFill>
                  <a:srgbClr val="00B0F0"/>
                </a:solidFill>
                <a:latin typeface="Arial"/>
                <a:cs typeface="Arial"/>
              </a:rPr>
              <a:t>Herramientas</a:t>
            </a:r>
            <a:r>
              <a:rPr lang="en-US" sz="2100" b="1" dirty="0">
                <a:solidFill>
                  <a:srgbClr val="00B0F0"/>
                </a:solidFill>
                <a:latin typeface="Arial"/>
                <a:cs typeface="Arial"/>
              </a:rPr>
              <a:t> y Paso a </a:t>
            </a:r>
            <a:r>
              <a:rPr lang="en-US" sz="2100" b="1" dirty="0" err="1">
                <a:solidFill>
                  <a:srgbClr val="00B0F0"/>
                </a:solidFill>
                <a:latin typeface="Arial"/>
                <a:cs typeface="Arial"/>
              </a:rPr>
              <a:t>paso</a:t>
            </a:r>
            <a:endParaRPr lang="en-US" sz="2100" b="1" dirty="0">
              <a:solidFill>
                <a:srgbClr val="00B0F0"/>
              </a:solidFill>
              <a:latin typeface="Arial"/>
              <a:cs typeface="Arial"/>
            </a:endParaRPr>
          </a:p>
        </p:txBody>
      </p:sp>
      <p:cxnSp>
        <p:nvCxnSpPr>
          <p:cNvPr id="8" name="Conector recto 7"/>
          <p:cNvCxnSpPr/>
          <p:nvPr/>
        </p:nvCxnSpPr>
        <p:spPr>
          <a:xfrm>
            <a:off x="2971800" y="1649233"/>
            <a:ext cx="0" cy="3526046"/>
          </a:xfrm>
          <a:prstGeom prst="line">
            <a:avLst/>
          </a:prstGeom>
          <a:ln>
            <a:solidFill>
              <a:srgbClr val="51982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77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p:cNvSpPr txBox="1"/>
          <p:nvPr>
            <p:extLst/>
          </p:nvPr>
        </p:nvSpPr>
        <p:spPr>
          <a:xfrm>
            <a:off x="300779" y="1551088"/>
            <a:ext cx="8680299" cy="3416320"/>
          </a:xfrm>
          <a:prstGeom prst="rect">
            <a:avLst/>
          </a:prstGeom>
          <a:noFill/>
        </p:spPr>
        <p:txBody>
          <a:bodyPr wrap="square" rtlCol="0" anchor="t">
            <a:spAutoFit/>
          </a:bodyPr>
          <a:lstStyle/>
          <a:p>
            <a:r>
              <a:rPr lang="en-US" sz="2400" b="1" dirty="0" err="1">
                <a:solidFill>
                  <a:schemeClr val="tx2"/>
                </a:solidFill>
                <a:latin typeface="Helvetica"/>
                <a:ea typeface="Tahoma" panose="020B0604030504040204" pitchFamily="34" charset="0"/>
                <a:cs typeface="Helvetica"/>
              </a:rPr>
              <a:t>Utilizar</a:t>
            </a:r>
            <a:r>
              <a:rPr lang="en-US" sz="2400" b="1" dirty="0">
                <a:solidFill>
                  <a:schemeClr val="tx2"/>
                </a:solidFill>
                <a:latin typeface="Helvetica"/>
                <a:ea typeface="Tahoma" panose="020B0604030504040204" pitchFamily="34" charset="0"/>
                <a:cs typeface="Helvetica"/>
              </a:rPr>
              <a:t> Design Thinking </a:t>
            </a:r>
            <a:r>
              <a:rPr lang="en-US" sz="2400" b="1" dirty="0" err="1">
                <a:solidFill>
                  <a:schemeClr val="tx2"/>
                </a:solidFill>
                <a:latin typeface="Helvetica"/>
                <a:ea typeface="Tahoma" panose="020B0604030504040204" pitchFamily="34" charset="0"/>
                <a:cs typeface="Helvetica"/>
              </a:rPr>
              <a:t>nos</a:t>
            </a:r>
            <a:r>
              <a:rPr lang="en-US" sz="2400" b="1" dirty="0">
                <a:solidFill>
                  <a:schemeClr val="tx2"/>
                </a:solidFill>
                <a:latin typeface="Helvetica"/>
                <a:ea typeface="Tahoma" panose="020B0604030504040204" pitchFamily="34" charset="0"/>
                <a:cs typeface="Helvetica"/>
              </a:rPr>
              <a:t> </a:t>
            </a:r>
            <a:r>
              <a:rPr lang="en-US" sz="2400" b="1" dirty="0" err="1">
                <a:solidFill>
                  <a:schemeClr val="tx2"/>
                </a:solidFill>
                <a:latin typeface="Helvetica"/>
                <a:ea typeface="Tahoma" panose="020B0604030504040204" pitchFamily="34" charset="0"/>
                <a:cs typeface="Helvetica"/>
              </a:rPr>
              <a:t>permitirá</a:t>
            </a:r>
            <a:r>
              <a:rPr lang="en-US" sz="2400" b="1" dirty="0">
                <a:solidFill>
                  <a:schemeClr val="tx2"/>
                </a:solidFill>
                <a:latin typeface="Helvetica"/>
                <a:ea typeface="Tahoma" panose="020B0604030504040204" pitchFamily="34" charset="0"/>
                <a:cs typeface="Helvetica"/>
              </a:rPr>
              <a:t> : </a:t>
            </a:r>
          </a:p>
          <a:p>
            <a:endParaRPr lang="en-US" sz="2400" dirty="0">
              <a:latin typeface="Helvetica"/>
              <a:ea typeface="Tahoma" panose="020B0604030504040204" pitchFamily="34" charset="0"/>
              <a:cs typeface="Helvetica"/>
            </a:endParaRPr>
          </a:p>
          <a:p>
            <a:pPr marL="342900" indent="-342900">
              <a:buFont typeface="Arial"/>
              <a:buChar char="•"/>
            </a:pPr>
            <a:r>
              <a:rPr lang="en-US" dirty="0" err="1">
                <a:latin typeface="Helvetica"/>
                <a:ea typeface="Tahoma" panose="020B0604030504040204" pitchFamily="34" charset="0"/>
                <a:cs typeface="Helvetica"/>
              </a:rPr>
              <a:t>Identificar</a:t>
            </a:r>
            <a:r>
              <a:rPr lang="en-US" dirty="0">
                <a:latin typeface="Helvetica"/>
                <a:ea typeface="Tahoma" panose="020B0604030504040204" pitchFamily="34" charset="0"/>
                <a:cs typeface="Helvetica"/>
              </a:rPr>
              <a:t> claves para </a:t>
            </a:r>
            <a:r>
              <a:rPr lang="en-US" dirty="0" err="1">
                <a:latin typeface="Helvetica"/>
                <a:ea typeface="Tahoma" panose="020B0604030504040204" pitchFamily="34" charset="0"/>
                <a:cs typeface="Helvetica"/>
              </a:rPr>
              <a:t>maximizar</a:t>
            </a:r>
            <a:r>
              <a:rPr lang="en-US" dirty="0">
                <a:latin typeface="Helvetica"/>
                <a:ea typeface="Tahoma" panose="020B0604030504040204" pitchFamily="34" charset="0"/>
                <a:cs typeface="Helvetica"/>
              </a:rPr>
              <a:t> el </a:t>
            </a:r>
            <a:r>
              <a:rPr lang="en-US" dirty="0" err="1">
                <a:latin typeface="Helvetica"/>
                <a:ea typeface="Tahoma" panose="020B0604030504040204" pitchFamily="34" charset="0"/>
                <a:cs typeface="Helvetica"/>
              </a:rPr>
              <a:t>impacto</a:t>
            </a:r>
            <a:r>
              <a:rPr lang="en-US" dirty="0">
                <a:latin typeface="Helvetica"/>
                <a:ea typeface="Tahoma" panose="020B0604030504040204" pitchFamily="34" charset="0"/>
                <a:cs typeface="Helvetica"/>
              </a:rPr>
              <a:t> y </a:t>
            </a:r>
            <a:r>
              <a:rPr lang="en-US" dirty="0" err="1">
                <a:latin typeface="Helvetica"/>
                <a:ea typeface="Tahoma" panose="020B0604030504040204" pitchFamily="34" charset="0"/>
                <a:cs typeface="Helvetica"/>
              </a:rPr>
              <a:t>eficacia</a:t>
            </a:r>
            <a:r>
              <a:rPr lang="en-US" dirty="0">
                <a:latin typeface="Helvetica"/>
                <a:ea typeface="Tahoma" panose="020B0604030504040204" pitchFamily="34" charset="0"/>
                <a:cs typeface="Helvetica"/>
              </a:rPr>
              <a:t> de los </a:t>
            </a:r>
            <a:r>
              <a:rPr lang="en-US" dirty="0" err="1">
                <a:latin typeface="Helvetica"/>
                <a:ea typeface="Tahoma" panose="020B0604030504040204" pitchFamily="34" charset="0"/>
                <a:cs typeface="Helvetica"/>
              </a:rPr>
              <a:t>programas</a:t>
            </a:r>
            <a:endParaRPr lang="en-US" dirty="0">
              <a:latin typeface="Helvetica"/>
              <a:ea typeface="Tahoma" panose="020B0604030504040204" pitchFamily="34" charset="0"/>
              <a:cs typeface="Helvetica"/>
            </a:endParaRPr>
          </a:p>
          <a:p>
            <a:pPr marL="342900" indent="-342900">
              <a:buFont typeface="Arial"/>
              <a:buChar char="•"/>
            </a:pPr>
            <a:endParaRPr lang="en-US" dirty="0">
              <a:latin typeface="Helvetica"/>
              <a:ea typeface="Tahoma" panose="020B0604030504040204" pitchFamily="34" charset="0"/>
              <a:cs typeface="Helvetica"/>
            </a:endParaRPr>
          </a:p>
          <a:p>
            <a:pPr marL="342900" indent="-342900">
              <a:buFont typeface="Arial"/>
              <a:buChar char="•"/>
            </a:pPr>
            <a:r>
              <a:rPr lang="en-US" dirty="0" err="1">
                <a:latin typeface="Helvetica"/>
                <a:ea typeface="Tahoma" panose="020B0604030504040204" pitchFamily="34" charset="0"/>
                <a:cs typeface="Helvetica"/>
              </a:rPr>
              <a:t>Detectar</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mejor</a:t>
            </a:r>
            <a:r>
              <a:rPr lang="en-US" dirty="0">
                <a:latin typeface="Helvetica"/>
                <a:ea typeface="Tahoma" panose="020B0604030504040204" pitchFamily="34" charset="0"/>
                <a:cs typeface="Helvetica"/>
              </a:rPr>
              <a:t> las </a:t>
            </a:r>
            <a:r>
              <a:rPr lang="en-US" dirty="0" err="1">
                <a:latin typeface="Helvetica"/>
                <a:ea typeface="Tahoma" panose="020B0604030504040204" pitchFamily="34" charset="0"/>
                <a:cs typeface="Helvetica"/>
              </a:rPr>
              <a:t>necesidades</a:t>
            </a:r>
            <a:r>
              <a:rPr lang="en-US" dirty="0">
                <a:latin typeface="Helvetica"/>
                <a:ea typeface="Tahoma" panose="020B0604030504040204" pitchFamily="34" charset="0"/>
                <a:cs typeface="Helvetica"/>
              </a:rPr>
              <a:t> y </a:t>
            </a:r>
            <a:r>
              <a:rPr lang="en-US" dirty="0" err="1">
                <a:latin typeface="Helvetica"/>
                <a:ea typeface="Tahoma" panose="020B0604030504040204" pitchFamily="34" charset="0"/>
                <a:cs typeface="Helvetica"/>
              </a:rPr>
              <a:t>desarrollar</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soluciones</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más</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innovadoras</a:t>
            </a:r>
            <a:r>
              <a:rPr lang="en-US" dirty="0">
                <a:latin typeface="Helvetica"/>
                <a:ea typeface="Tahoma" panose="020B0604030504040204" pitchFamily="34" charset="0"/>
                <a:cs typeface="Helvetica"/>
              </a:rPr>
              <a:t> co-</a:t>
            </a:r>
            <a:r>
              <a:rPr lang="en-US" dirty="0" err="1">
                <a:latin typeface="Helvetica"/>
                <a:ea typeface="Tahoma" panose="020B0604030504040204" pitchFamily="34" charset="0"/>
                <a:cs typeface="Helvetica"/>
              </a:rPr>
              <a:t>creando</a:t>
            </a:r>
            <a:r>
              <a:rPr lang="en-US" dirty="0">
                <a:latin typeface="Helvetica"/>
                <a:ea typeface="Tahoma" panose="020B0604030504040204" pitchFamily="34" charset="0"/>
                <a:cs typeface="Helvetica"/>
              </a:rPr>
              <a:t> con la </a:t>
            </a:r>
            <a:r>
              <a:rPr lang="en-US" dirty="0" err="1">
                <a:latin typeface="Helvetica"/>
                <a:ea typeface="Tahoma" panose="020B0604030504040204" pitchFamily="34" charset="0"/>
                <a:cs typeface="Helvetica"/>
              </a:rPr>
              <a:t>gente</a:t>
            </a:r>
            <a:r>
              <a:rPr lang="en-US" dirty="0">
                <a:latin typeface="Helvetica"/>
                <a:ea typeface="Tahoma" panose="020B0604030504040204" pitchFamily="34" charset="0"/>
                <a:cs typeface="Helvetica"/>
              </a:rPr>
              <a:t> y </a:t>
            </a:r>
            <a:r>
              <a:rPr lang="en-US" dirty="0" err="1">
                <a:latin typeface="Helvetica"/>
                <a:ea typeface="Tahoma" panose="020B0604030504040204" pitchFamily="34" charset="0"/>
                <a:cs typeface="Helvetica"/>
              </a:rPr>
              <a:t>hacer</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más</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eficiente</a:t>
            </a:r>
            <a:r>
              <a:rPr lang="en-US" dirty="0">
                <a:latin typeface="Helvetica"/>
                <a:ea typeface="Tahoma" panose="020B0604030504040204" pitchFamily="34" charset="0"/>
                <a:cs typeface="Helvetica"/>
              </a:rPr>
              <a:t> el </a:t>
            </a:r>
            <a:r>
              <a:rPr lang="en-US" dirty="0" err="1">
                <a:latin typeface="Helvetica"/>
                <a:ea typeface="Tahoma" panose="020B0604030504040204" pitchFamily="34" charset="0"/>
                <a:cs typeface="Helvetica"/>
              </a:rPr>
              <a:t>uso</a:t>
            </a:r>
            <a:r>
              <a:rPr lang="en-US" dirty="0">
                <a:latin typeface="Helvetica"/>
                <a:ea typeface="Tahoma" panose="020B0604030504040204" pitchFamily="34" charset="0"/>
                <a:cs typeface="Helvetica"/>
              </a:rPr>
              <a:t> de </a:t>
            </a:r>
            <a:r>
              <a:rPr lang="en-US" dirty="0" err="1">
                <a:latin typeface="Helvetica"/>
                <a:ea typeface="Tahoma" panose="020B0604030504040204" pitchFamily="34" charset="0"/>
                <a:cs typeface="Helvetica"/>
              </a:rPr>
              <a:t>recursos</a:t>
            </a:r>
            <a:r>
              <a:rPr lang="en-US" dirty="0">
                <a:latin typeface="Helvetica"/>
                <a:ea typeface="Tahoma" panose="020B0604030504040204" pitchFamily="34" charset="0"/>
                <a:cs typeface="Helvetica"/>
              </a:rPr>
              <a:t> al </a:t>
            </a:r>
            <a:r>
              <a:rPr lang="en-US" dirty="0" err="1">
                <a:latin typeface="Helvetica"/>
                <a:ea typeface="Tahoma" panose="020B0604030504040204" pitchFamily="34" charset="0"/>
                <a:cs typeface="Helvetica"/>
              </a:rPr>
              <a:t>focalizarlos</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en</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los</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aspectos</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más</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relevantes</a:t>
            </a:r>
            <a:r>
              <a:rPr lang="en-US" dirty="0">
                <a:latin typeface="Helvetica"/>
                <a:ea typeface="Tahoma" panose="020B0604030504040204" pitchFamily="34" charset="0"/>
                <a:cs typeface="Helvetica"/>
              </a:rPr>
              <a:t>.</a:t>
            </a:r>
          </a:p>
          <a:p>
            <a:pPr marL="342900" indent="-342900">
              <a:buFont typeface="Arial"/>
              <a:buChar char="•"/>
            </a:pPr>
            <a:endParaRPr lang="en-US" dirty="0">
              <a:latin typeface="Helvetica"/>
              <a:ea typeface="Tahoma" panose="020B0604030504040204" pitchFamily="34" charset="0"/>
              <a:cs typeface="Helvetica"/>
            </a:endParaRPr>
          </a:p>
          <a:p>
            <a:pPr marL="342900" indent="-342900">
              <a:buFont typeface="Arial"/>
              <a:buChar char="•"/>
            </a:pPr>
            <a:r>
              <a:rPr lang="en-US" dirty="0" err="1">
                <a:latin typeface="Helvetica"/>
                <a:ea typeface="Tahoma" panose="020B0604030504040204" pitchFamily="34" charset="0"/>
                <a:cs typeface="Helvetica"/>
              </a:rPr>
              <a:t>Pensar</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fuera</a:t>
            </a:r>
            <a:r>
              <a:rPr lang="en-US" dirty="0">
                <a:latin typeface="Helvetica"/>
                <a:ea typeface="Tahoma" panose="020B0604030504040204" pitchFamily="34" charset="0"/>
                <a:cs typeface="Helvetica"/>
              </a:rPr>
              <a:t> de lo habitual, a </a:t>
            </a:r>
            <a:r>
              <a:rPr lang="en-US" dirty="0" err="1">
                <a:latin typeface="Helvetica"/>
                <a:ea typeface="Tahoma" panose="020B0604030504040204" pitchFamily="34" charset="0"/>
                <a:cs typeface="Helvetica"/>
              </a:rPr>
              <a:t>través</a:t>
            </a:r>
            <a:r>
              <a:rPr lang="en-US" dirty="0">
                <a:latin typeface="Helvetica"/>
                <a:ea typeface="Tahoma" panose="020B0604030504040204" pitchFamily="34" charset="0"/>
                <a:cs typeface="Helvetica"/>
              </a:rPr>
              <a:t> de </a:t>
            </a:r>
            <a:r>
              <a:rPr lang="en-US" dirty="0" err="1">
                <a:latin typeface="Helvetica"/>
                <a:ea typeface="Tahoma" panose="020B0604030504040204" pitchFamily="34" charset="0"/>
                <a:cs typeface="Helvetica"/>
              </a:rPr>
              <a:t>juntar</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mentes</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diferentes</a:t>
            </a:r>
            <a:r>
              <a:rPr lang="en-US" dirty="0">
                <a:latin typeface="Helvetica"/>
                <a:ea typeface="Tahoma" panose="020B0604030504040204" pitchFamily="34" charset="0"/>
                <a:cs typeface="Helvetica"/>
              </a:rPr>
              <a:t> y </a:t>
            </a:r>
            <a:r>
              <a:rPr lang="en-US" dirty="0" err="1">
                <a:latin typeface="Helvetica"/>
                <a:ea typeface="Tahoma" panose="020B0604030504040204" pitchFamily="34" charset="0"/>
                <a:cs typeface="Helvetica"/>
              </a:rPr>
              <a:t>identicar</a:t>
            </a:r>
            <a:r>
              <a:rPr lang="en-US" dirty="0">
                <a:latin typeface="Helvetica"/>
                <a:ea typeface="Tahoma" panose="020B0604030504040204" pitchFamily="34" charset="0"/>
                <a:cs typeface="Helvetica"/>
              </a:rPr>
              <a:t> solutions y </a:t>
            </a:r>
            <a:r>
              <a:rPr lang="en-US" dirty="0" err="1">
                <a:latin typeface="Helvetica"/>
                <a:ea typeface="Tahoma" panose="020B0604030504040204" pitchFamily="34" charset="0"/>
                <a:cs typeface="Helvetica"/>
              </a:rPr>
              <a:t>validarlos</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mediantes</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testeo</a:t>
            </a:r>
            <a:r>
              <a:rPr lang="en-US" dirty="0">
                <a:latin typeface="Helvetica"/>
                <a:ea typeface="Tahoma" panose="020B0604030504040204" pitchFamily="34" charset="0"/>
                <a:cs typeface="Helvetica"/>
              </a:rPr>
              <a:t> para </a:t>
            </a:r>
            <a:r>
              <a:rPr lang="en-US" dirty="0" err="1">
                <a:latin typeface="Helvetica"/>
                <a:ea typeface="Tahoma" panose="020B0604030504040204" pitchFamily="34" charset="0"/>
                <a:cs typeface="Helvetica"/>
              </a:rPr>
              <a:t>su</a:t>
            </a:r>
            <a:r>
              <a:rPr lang="en-US" dirty="0">
                <a:latin typeface="Helvetica"/>
                <a:ea typeface="Tahoma" panose="020B0604030504040204" pitchFamily="34" charset="0"/>
                <a:cs typeface="Helvetica"/>
              </a:rPr>
              <a:t> </a:t>
            </a:r>
            <a:r>
              <a:rPr lang="en-US" dirty="0" err="1">
                <a:latin typeface="Helvetica"/>
                <a:ea typeface="Tahoma" panose="020B0604030504040204" pitchFamily="34" charset="0"/>
                <a:cs typeface="Helvetica"/>
              </a:rPr>
              <a:t>implementación</a:t>
            </a:r>
            <a:r>
              <a:rPr lang="en-US" dirty="0">
                <a:latin typeface="Helvetica"/>
                <a:ea typeface="Tahoma" panose="020B0604030504040204" pitchFamily="34" charset="0"/>
                <a:cs typeface="Helvetica"/>
              </a:rPr>
              <a:t>.</a:t>
            </a:r>
          </a:p>
          <a:p>
            <a:endParaRPr lang="en-US" sz="2400" dirty="0">
              <a:latin typeface="Helvetica"/>
              <a:ea typeface="Tahoma" panose="020B0604030504040204" pitchFamily="34" charset="0"/>
              <a:cs typeface="Helvetica"/>
            </a:endParaRPr>
          </a:p>
        </p:txBody>
      </p:sp>
    </p:spTree>
    <p:extLst>
      <p:ext uri="{BB962C8B-B14F-4D97-AF65-F5344CB8AC3E}">
        <p14:creationId xmlns:p14="http://schemas.microsoft.com/office/powerpoint/2010/main" val="218891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Rectángulo 2"/>
          <p:cNvSpPr/>
          <p:nvPr/>
        </p:nvSpPr>
        <p:spPr>
          <a:xfrm>
            <a:off x="0" y="857250"/>
            <a:ext cx="9144000" cy="51435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2"/>
          <p:cNvSpPr>
            <a:spLocks/>
          </p:cNvSpPr>
          <p:nvPr/>
        </p:nvSpPr>
        <p:spPr bwMode="auto">
          <a:xfrm>
            <a:off x="339082" y="1376245"/>
            <a:ext cx="7908863" cy="145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30479" bIns="0"/>
          <a:lstStyle/>
          <a:p>
            <a:pPr marL="29766" algn="ctr"/>
            <a:r>
              <a:rPr lang="en-US" sz="4400" b="1" dirty="0" err="1">
                <a:solidFill>
                  <a:schemeClr val="bg1"/>
                </a:solidFill>
                <a:latin typeface="Oxfam Global Headline"/>
                <a:ea typeface="ＭＳ Ｐゴシック" charset="0"/>
                <a:cs typeface="Helvetica Light" charset="0"/>
                <a:sym typeface="Helvetica Light" charset="0"/>
              </a:rPr>
              <a:t>Herramientas</a:t>
            </a:r>
            <a:r>
              <a:rPr lang="en-US" sz="4400" b="1" dirty="0">
                <a:solidFill>
                  <a:schemeClr val="bg1"/>
                </a:solidFill>
                <a:latin typeface="Oxfam Global Headline"/>
                <a:ea typeface="ＭＳ Ｐゴシック" charset="0"/>
                <a:cs typeface="Helvetica Light" charset="0"/>
                <a:sym typeface="Helvetica Light" charset="0"/>
              </a:rPr>
              <a:t> para la </a:t>
            </a:r>
            <a:r>
              <a:rPr lang="en-US" sz="4400" b="1" dirty="0" err="1">
                <a:solidFill>
                  <a:schemeClr val="bg1"/>
                </a:solidFill>
                <a:latin typeface="Oxfam Global Headline"/>
                <a:ea typeface="ＭＳ Ｐゴシック" charset="0"/>
                <a:cs typeface="Helvetica Light" charset="0"/>
                <a:sym typeface="Helvetica Light" charset="0"/>
              </a:rPr>
              <a:t>fase</a:t>
            </a:r>
            <a:r>
              <a:rPr lang="en-US" sz="4400" b="1" dirty="0">
                <a:solidFill>
                  <a:schemeClr val="bg1"/>
                </a:solidFill>
                <a:latin typeface="Oxfam Global Headline"/>
                <a:ea typeface="ＭＳ Ｐゴシック" charset="0"/>
                <a:cs typeface="Helvetica Light" charset="0"/>
                <a:sym typeface="Helvetica Light" charset="0"/>
              </a:rPr>
              <a:t> de </a:t>
            </a:r>
            <a:r>
              <a:rPr lang="en-US" sz="4400" b="1" dirty="0" err="1">
                <a:solidFill>
                  <a:schemeClr val="bg1"/>
                </a:solidFill>
                <a:latin typeface="Oxfam Global Headline"/>
                <a:ea typeface="ＭＳ Ｐゴシック" charset="0"/>
                <a:cs typeface="Helvetica Light" charset="0"/>
                <a:sym typeface="Helvetica Light" charset="0"/>
              </a:rPr>
              <a:t>inspiración</a:t>
            </a:r>
            <a:endParaRPr lang="en-US" sz="4400" b="1" dirty="0">
              <a:solidFill>
                <a:schemeClr val="bg1"/>
              </a:solidFill>
              <a:latin typeface="Oxfam Global Headline"/>
              <a:ea typeface="ＭＳ Ｐゴシック" charset="0"/>
              <a:cs typeface="Helvetica Light" charset="0"/>
              <a:sym typeface="Helvetica Light" charset="0"/>
            </a:endParaRPr>
          </a:p>
        </p:txBody>
      </p:sp>
      <p:pic>
        <p:nvPicPr>
          <p:cNvPr id="6"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8964" y="3833510"/>
            <a:ext cx="4229100" cy="1566920"/>
          </a:xfrm>
          <a:prstGeom prst="rect">
            <a:avLst/>
          </a:prstGeom>
        </p:spPr>
      </p:pic>
      <p:sp>
        <p:nvSpPr>
          <p:cNvPr id="7" name="CuadroTexto 4"/>
          <p:cNvSpPr txBox="1"/>
          <p:nvPr/>
        </p:nvSpPr>
        <p:spPr>
          <a:xfrm>
            <a:off x="799217" y="3460396"/>
            <a:ext cx="3467757" cy="369332"/>
          </a:xfrm>
          <a:prstGeom prst="rect">
            <a:avLst/>
          </a:prstGeom>
          <a:noFill/>
        </p:spPr>
        <p:txBody>
          <a:bodyPr wrap="square" rtlCol="0">
            <a:spAutoFit/>
          </a:bodyPr>
          <a:lstStyle/>
          <a:p>
            <a:r>
              <a:rPr lang="en-US" dirty="0">
                <a:solidFill>
                  <a:srgbClr val="000000"/>
                </a:solidFill>
                <a:latin typeface="Arial"/>
                <a:cs typeface="Arial"/>
              </a:rPr>
              <a:t>Las </a:t>
            </a:r>
            <a:r>
              <a:rPr lang="en-US" dirty="0" err="1">
                <a:solidFill>
                  <a:srgbClr val="000000"/>
                </a:solidFill>
                <a:latin typeface="Arial"/>
                <a:cs typeface="Arial"/>
              </a:rPr>
              <a:t>fases</a:t>
            </a:r>
            <a:r>
              <a:rPr lang="en-US" dirty="0">
                <a:solidFill>
                  <a:srgbClr val="000000"/>
                </a:solidFill>
                <a:latin typeface="Arial"/>
                <a:cs typeface="Arial"/>
              </a:rPr>
              <a:t> del </a:t>
            </a:r>
            <a:r>
              <a:rPr lang="en-US" dirty="0" err="1">
                <a:solidFill>
                  <a:srgbClr val="000000"/>
                </a:solidFill>
                <a:latin typeface="Arial"/>
                <a:cs typeface="Arial"/>
              </a:rPr>
              <a:t>programa</a:t>
            </a:r>
            <a:r>
              <a:rPr lang="en-US" dirty="0">
                <a:solidFill>
                  <a:srgbClr val="000000"/>
                </a:solidFill>
                <a:latin typeface="Arial"/>
                <a:cs typeface="Arial"/>
              </a:rPr>
              <a:t> Eureka</a:t>
            </a:r>
          </a:p>
        </p:txBody>
      </p:sp>
      <p:sp>
        <p:nvSpPr>
          <p:cNvPr id="8" name="CuadroTexto 8"/>
          <p:cNvSpPr txBox="1"/>
          <p:nvPr/>
        </p:nvSpPr>
        <p:spPr>
          <a:xfrm>
            <a:off x="1028476" y="5940475"/>
            <a:ext cx="6312779" cy="738664"/>
          </a:xfrm>
          <a:prstGeom prst="rect">
            <a:avLst/>
          </a:prstGeom>
          <a:noFill/>
        </p:spPr>
        <p:txBody>
          <a:bodyPr wrap="square" rtlCol="0">
            <a:spAutoFit/>
          </a:bodyPr>
          <a:lstStyle/>
          <a:p>
            <a:r>
              <a:rPr lang="en-US" sz="2100" dirty="0" err="1">
                <a:solidFill>
                  <a:srgbClr val="000000"/>
                </a:solidFill>
                <a:latin typeface="Arial"/>
                <a:cs typeface="Arial"/>
              </a:rPr>
              <a:t>Herramientas</a:t>
            </a:r>
            <a:r>
              <a:rPr lang="en-US" sz="2100" dirty="0">
                <a:solidFill>
                  <a:srgbClr val="000000"/>
                </a:solidFill>
                <a:latin typeface="Arial"/>
                <a:cs typeface="Arial"/>
              </a:rPr>
              <a:t> </a:t>
            </a:r>
            <a:r>
              <a:rPr lang="en-US" sz="2100" dirty="0" err="1">
                <a:solidFill>
                  <a:srgbClr val="000000"/>
                </a:solidFill>
                <a:latin typeface="Arial"/>
                <a:cs typeface="Arial"/>
              </a:rPr>
              <a:t>enfocadas</a:t>
            </a:r>
            <a:r>
              <a:rPr lang="en-US" sz="2100" dirty="0">
                <a:solidFill>
                  <a:srgbClr val="000000"/>
                </a:solidFill>
                <a:latin typeface="Arial"/>
                <a:cs typeface="Arial"/>
              </a:rPr>
              <a:t> a la </a:t>
            </a:r>
            <a:r>
              <a:rPr lang="en-US" sz="2100" dirty="0" err="1">
                <a:solidFill>
                  <a:srgbClr val="000000"/>
                </a:solidFill>
                <a:latin typeface="Arial"/>
                <a:cs typeface="Arial"/>
              </a:rPr>
              <a:t>detección</a:t>
            </a:r>
            <a:r>
              <a:rPr lang="en-US" sz="2100" dirty="0">
                <a:solidFill>
                  <a:srgbClr val="000000"/>
                </a:solidFill>
                <a:latin typeface="Arial"/>
                <a:cs typeface="Arial"/>
              </a:rPr>
              <a:t> de </a:t>
            </a:r>
            <a:r>
              <a:rPr lang="en-US" sz="2100" dirty="0" err="1">
                <a:solidFill>
                  <a:srgbClr val="000000"/>
                </a:solidFill>
                <a:latin typeface="Arial"/>
                <a:cs typeface="Arial"/>
              </a:rPr>
              <a:t>necesidades</a:t>
            </a:r>
            <a:r>
              <a:rPr lang="en-US" sz="2100" dirty="0">
                <a:solidFill>
                  <a:srgbClr val="000000"/>
                </a:solidFill>
                <a:latin typeface="Arial"/>
                <a:cs typeface="Arial"/>
              </a:rPr>
              <a:t> y </a:t>
            </a:r>
            <a:r>
              <a:rPr lang="en-US" sz="2100" dirty="0" err="1">
                <a:solidFill>
                  <a:srgbClr val="000000"/>
                </a:solidFill>
                <a:latin typeface="Arial"/>
                <a:cs typeface="Arial"/>
              </a:rPr>
              <a:t>definición</a:t>
            </a:r>
            <a:r>
              <a:rPr lang="en-US" sz="2100" dirty="0">
                <a:solidFill>
                  <a:srgbClr val="000000"/>
                </a:solidFill>
                <a:latin typeface="Arial"/>
                <a:cs typeface="Arial"/>
              </a:rPr>
              <a:t> del </a:t>
            </a:r>
            <a:r>
              <a:rPr lang="en-US" sz="2100" dirty="0" err="1">
                <a:solidFill>
                  <a:srgbClr val="000000"/>
                </a:solidFill>
                <a:latin typeface="Arial"/>
                <a:cs typeface="Arial"/>
              </a:rPr>
              <a:t>problema</a:t>
            </a:r>
            <a:endParaRPr lang="en-US" sz="2100" dirty="0">
              <a:solidFill>
                <a:srgbClr val="000000"/>
              </a:solidFill>
              <a:latin typeface="Arial"/>
              <a:cs typeface="Arial"/>
            </a:endParaRPr>
          </a:p>
        </p:txBody>
      </p:sp>
      <p:sp>
        <p:nvSpPr>
          <p:cNvPr id="9" name="Cheurón 9"/>
          <p:cNvSpPr/>
          <p:nvPr/>
        </p:nvSpPr>
        <p:spPr>
          <a:xfrm rot="5400000">
            <a:off x="2802386" y="5336183"/>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ángulo 6"/>
          <p:cNvSpPr/>
          <p:nvPr/>
        </p:nvSpPr>
        <p:spPr>
          <a:xfrm>
            <a:off x="2355891" y="3915084"/>
            <a:ext cx="1383818" cy="1403771"/>
          </a:xfrm>
          <a:prstGeom prst="rect">
            <a:avLst/>
          </a:prstGeom>
          <a:noFill/>
          <a:ln w="3810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97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2"/>
          <p:cNvGraphicFramePr>
            <a:graphicFrameLocks noGrp="1"/>
          </p:cNvGraphicFramePr>
          <p:nvPr>
            <p:ph idx="1"/>
            <p:extLst>
              <p:ext uri="{D42A27DB-BD31-4B8C-83A1-F6EECF244321}">
                <p14:modId xmlns:p14="http://schemas.microsoft.com/office/powerpoint/2010/main" val="1163218168"/>
              </p:ext>
            </p:extLst>
          </p:nvPr>
        </p:nvGraphicFramePr>
        <p:xfrm>
          <a:off x="556182" y="2092751"/>
          <a:ext cx="8264241" cy="3689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0123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E5C0-96BF-4EE7-8AF7-77AE35BE0E9E}"/>
              </a:ext>
            </a:extLst>
          </p:cNvPr>
          <p:cNvSpPr>
            <a:spLocks noGrp="1"/>
          </p:cNvSpPr>
          <p:nvPr>
            <p:ph type="title" idx="4294967295"/>
          </p:nvPr>
        </p:nvSpPr>
        <p:spPr>
          <a:xfrm>
            <a:off x="2159684" y="2622322"/>
            <a:ext cx="4689368" cy="1094521"/>
          </a:xfrm>
        </p:spPr>
        <p:txBody>
          <a:bodyPr>
            <a:noAutofit/>
          </a:bodyPr>
          <a:lstStyle/>
          <a:p>
            <a:pPr lvl="0" algn="ctr">
              <a:spcBef>
                <a:spcPts val="900"/>
              </a:spcBef>
            </a:pPr>
            <a:r>
              <a:rPr lang="fr-FR" sz="2800" b="0" dirty="0">
                <a:solidFill>
                  <a:schemeClr val="tx1"/>
                </a:solidFill>
                <a:latin typeface="Oxfam Global Headline"/>
              </a:rPr>
              <a:t/>
            </a:r>
            <a:br>
              <a:rPr lang="fr-FR" sz="2800" b="0" dirty="0">
                <a:solidFill>
                  <a:schemeClr val="tx1"/>
                </a:solidFill>
                <a:latin typeface="Oxfam Global Headline"/>
              </a:rPr>
            </a:br>
            <a:r>
              <a:rPr lang="fr-FR" sz="2800" b="0" dirty="0">
                <a:solidFill>
                  <a:schemeClr val="tx1"/>
                </a:solidFill>
                <a:latin typeface="Oxfam Global Headline"/>
              </a:rPr>
              <a:t/>
            </a:r>
            <a:br>
              <a:rPr lang="fr-FR" sz="2800" b="0" dirty="0">
                <a:solidFill>
                  <a:schemeClr val="tx1"/>
                </a:solidFill>
                <a:latin typeface="Oxfam Global Headline"/>
              </a:rPr>
            </a:br>
            <a:r>
              <a:rPr lang="es-ES" dirty="0">
                <a:solidFill>
                  <a:schemeClr val="bg1"/>
                </a:solidFill>
              </a:rPr>
              <a:t>¿</a:t>
            </a:r>
            <a:r>
              <a:rPr lang="fr-FR" sz="2400" dirty="0" err="1">
                <a:solidFill>
                  <a:schemeClr val="bg1"/>
                </a:solidFill>
                <a:latin typeface="Oxfam Global Headline"/>
              </a:rPr>
              <a:t>CuÁles</a:t>
            </a:r>
            <a:r>
              <a:rPr lang="fr-FR" sz="2400" dirty="0">
                <a:solidFill>
                  <a:schemeClr val="bg1"/>
                </a:solidFill>
                <a:latin typeface="Oxfam Global Headline"/>
              </a:rPr>
              <a:t> son los </a:t>
            </a:r>
            <a:r>
              <a:rPr lang="fr-FR" sz="2400" dirty="0" err="1">
                <a:solidFill>
                  <a:schemeClr val="bg1"/>
                </a:solidFill>
                <a:latin typeface="Oxfam Global Headline"/>
              </a:rPr>
              <a:t>problemas</a:t>
            </a:r>
            <a:r>
              <a:rPr lang="fr-FR" sz="2400" dirty="0">
                <a:solidFill>
                  <a:schemeClr val="bg1"/>
                </a:solidFill>
                <a:latin typeface="Oxfam Global Headline"/>
              </a:rPr>
              <a:t> mas </a:t>
            </a:r>
            <a:r>
              <a:rPr lang="fr-FR" sz="2400" dirty="0" err="1">
                <a:solidFill>
                  <a:schemeClr val="bg1"/>
                </a:solidFill>
                <a:latin typeface="Oxfam Global Headline"/>
              </a:rPr>
              <a:t>relevante</a:t>
            </a:r>
            <a:r>
              <a:rPr lang="fr-FR" sz="2400" dirty="0">
                <a:solidFill>
                  <a:schemeClr val="bg1"/>
                </a:solidFill>
                <a:latin typeface="Oxfam Global Headline"/>
              </a:rPr>
              <a:t> para </a:t>
            </a:r>
            <a:r>
              <a:rPr lang="fr-FR" sz="2400" dirty="0" err="1">
                <a:solidFill>
                  <a:schemeClr val="bg1"/>
                </a:solidFill>
                <a:latin typeface="Oxfam Global Headline"/>
              </a:rPr>
              <a:t>actuar</a:t>
            </a:r>
            <a:r>
              <a:rPr lang="fr-FR" sz="2400" dirty="0">
                <a:solidFill>
                  <a:schemeClr val="bg1"/>
                </a:solidFill>
                <a:latin typeface="Oxfam Global Headline"/>
              </a:rPr>
              <a:t> ?</a:t>
            </a:r>
            <a:r>
              <a:rPr lang="en-US" sz="2000" dirty="0">
                <a:solidFill>
                  <a:schemeClr val="tx1"/>
                </a:solidFill>
                <a:latin typeface="Oxfam Global Headline"/>
                <a:cs typeface="Arial"/>
              </a:rPr>
              <a:t/>
            </a:r>
            <a:br>
              <a:rPr lang="en-US" sz="2000" dirty="0">
                <a:solidFill>
                  <a:schemeClr val="tx1"/>
                </a:solidFill>
                <a:latin typeface="Oxfam Global Headline"/>
                <a:cs typeface="Arial"/>
              </a:rPr>
            </a:br>
            <a:r>
              <a:rPr lang="fr-FR" sz="2800" dirty="0">
                <a:solidFill>
                  <a:schemeClr val="tx1"/>
                </a:solidFill>
              </a:rPr>
              <a:t/>
            </a:r>
            <a:br>
              <a:rPr lang="fr-FR" sz="2800" dirty="0">
                <a:solidFill>
                  <a:schemeClr val="tx1"/>
                </a:solidFill>
              </a:rPr>
            </a:br>
            <a:endParaRPr lang="fr-FR" sz="2800" dirty="0">
              <a:solidFill>
                <a:schemeClr val="tx1"/>
              </a:solidFill>
            </a:endParaRPr>
          </a:p>
        </p:txBody>
      </p:sp>
      <p:sp>
        <p:nvSpPr>
          <p:cNvPr id="3" name="TextBox 2">
            <a:extLst>
              <a:ext uri="{FF2B5EF4-FFF2-40B4-BE49-F238E27FC236}">
                <a16:creationId xmlns:a16="http://schemas.microsoft.com/office/drawing/2014/main" id="{4F02D127-4D64-4C01-8D10-419CA712926F}"/>
              </a:ext>
            </a:extLst>
          </p:cNvPr>
          <p:cNvSpPr txBox="1"/>
          <p:nvPr/>
        </p:nvSpPr>
        <p:spPr>
          <a:xfrm>
            <a:off x="3638205" y="2177657"/>
            <a:ext cx="1732327" cy="276999"/>
          </a:xfrm>
          <a:prstGeom prst="rect">
            <a:avLst/>
          </a:prstGeom>
          <a:noFill/>
        </p:spPr>
        <p:txBody>
          <a:bodyPr wrap="square" rtlCol="0">
            <a:spAutoFit/>
          </a:bodyPr>
          <a:lstStyle/>
          <a:p>
            <a:r>
              <a:rPr lang="fr-FR" sz="1200" b="1" dirty="0" smtClean="0">
                <a:solidFill>
                  <a:schemeClr val="bg1"/>
                </a:solidFill>
                <a:latin typeface="+mj-lt"/>
              </a:rPr>
              <a:t>DEFINIR EL MARCO</a:t>
            </a:r>
            <a:endParaRPr lang="es-AR" sz="1000" b="1" dirty="0">
              <a:latin typeface="+mj-lt"/>
            </a:endParaRPr>
          </a:p>
        </p:txBody>
      </p:sp>
      <p:sp>
        <p:nvSpPr>
          <p:cNvPr id="7" name="Oval 6">
            <a:extLst>
              <a:ext uri="{FF2B5EF4-FFF2-40B4-BE49-F238E27FC236}">
                <a16:creationId xmlns:a16="http://schemas.microsoft.com/office/drawing/2014/main" id="{3DADDC17-6302-4B74-8A33-1810099623FE}"/>
              </a:ext>
            </a:extLst>
          </p:cNvPr>
          <p:cNvSpPr/>
          <p:nvPr/>
        </p:nvSpPr>
        <p:spPr>
          <a:xfrm>
            <a:off x="4108444" y="1327806"/>
            <a:ext cx="791851" cy="7918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TextBox 8">
            <a:extLst>
              <a:ext uri="{FF2B5EF4-FFF2-40B4-BE49-F238E27FC236}">
                <a16:creationId xmlns:a16="http://schemas.microsoft.com/office/drawing/2014/main" id="{63AB78D0-184C-4A8A-8D29-23C3F4ABD6FD}"/>
              </a:ext>
            </a:extLst>
          </p:cNvPr>
          <p:cNvSpPr txBox="1"/>
          <p:nvPr/>
        </p:nvSpPr>
        <p:spPr>
          <a:xfrm>
            <a:off x="4311849" y="1462122"/>
            <a:ext cx="385042" cy="523220"/>
          </a:xfrm>
          <a:prstGeom prst="rect">
            <a:avLst/>
          </a:prstGeom>
          <a:noFill/>
        </p:spPr>
        <p:txBody>
          <a:bodyPr wrap="none" rtlCol="0">
            <a:spAutoFit/>
          </a:bodyPr>
          <a:lstStyle/>
          <a:p>
            <a:r>
              <a:rPr lang="fr-FR" sz="2800" b="1" dirty="0">
                <a:solidFill>
                  <a:schemeClr val="accent4"/>
                </a:solidFill>
              </a:rPr>
              <a:t>1</a:t>
            </a:r>
            <a:endParaRPr lang="fr-FR" sz="2800" b="1" dirty="0">
              <a:solidFill>
                <a:schemeClr val="bg1"/>
              </a:solidFill>
              <a:latin typeface="Oxfam Global Headline"/>
              <a:cs typeface="Arial" panose="020B0604020202020204"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3581969" y="3884509"/>
            <a:ext cx="1844798" cy="1611098"/>
          </a:xfrm>
          <a:prstGeom prst="rect">
            <a:avLst/>
          </a:prstGeom>
          <a:noFill/>
          <a:ln w="9525">
            <a:noFill/>
            <a:miter lim="800000"/>
            <a:headEnd/>
            <a:tailEnd/>
          </a:ln>
        </p:spPr>
      </p:pic>
    </p:spTree>
    <p:extLst>
      <p:ext uri="{BB962C8B-B14F-4D97-AF65-F5344CB8AC3E}">
        <p14:creationId xmlns:p14="http://schemas.microsoft.com/office/powerpoint/2010/main" val="426510766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1176-0B96-4AC3-996B-A29BB2308151}"/>
              </a:ext>
            </a:extLst>
          </p:cNvPr>
          <p:cNvSpPr>
            <a:spLocks noGrp="1"/>
          </p:cNvSpPr>
          <p:nvPr>
            <p:ph type="title"/>
          </p:nvPr>
        </p:nvSpPr>
        <p:spPr>
          <a:xfrm>
            <a:off x="438076" y="615535"/>
            <a:ext cx="6028712" cy="719137"/>
          </a:xfrm>
        </p:spPr>
        <p:txBody>
          <a:bodyPr/>
          <a:lstStyle/>
          <a:p>
            <a:r>
              <a:rPr lang="fr-FR" dirty="0">
                <a:solidFill>
                  <a:schemeClr val="tx1"/>
                </a:solidFill>
              </a:rPr>
              <a:t>¿</a:t>
            </a:r>
            <a:r>
              <a:rPr lang="fr-FR" dirty="0" err="1" smtClean="0">
                <a:solidFill>
                  <a:schemeClr val="tx1"/>
                </a:solidFill>
              </a:rPr>
              <a:t>Como</a:t>
            </a:r>
            <a:r>
              <a:rPr lang="fr-FR" dirty="0" smtClean="0">
                <a:solidFill>
                  <a:schemeClr val="tx1"/>
                </a:solidFill>
              </a:rPr>
              <a:t> </a:t>
            </a:r>
            <a:r>
              <a:rPr lang="fr-FR" dirty="0">
                <a:solidFill>
                  <a:schemeClr val="tx1"/>
                </a:solidFill>
              </a:rPr>
              <a:t>y porque </a:t>
            </a:r>
            <a:r>
              <a:rPr lang="fr-FR" dirty="0" smtClean="0">
                <a:solidFill>
                  <a:schemeClr val="tx1"/>
                </a:solidFill>
              </a:rPr>
              <a:t>las </a:t>
            </a:r>
            <a:r>
              <a:rPr lang="fr-FR" dirty="0" err="1">
                <a:solidFill>
                  <a:schemeClr val="tx1"/>
                </a:solidFill>
              </a:rPr>
              <a:t>herramientas</a:t>
            </a:r>
            <a:r>
              <a:rPr lang="fr-FR" dirty="0">
                <a:solidFill>
                  <a:schemeClr val="tx1"/>
                </a:solidFill>
              </a:rPr>
              <a:t>?</a:t>
            </a:r>
            <a:endParaRPr lang="es-AR" dirty="0">
              <a:solidFill>
                <a:schemeClr val="tx1"/>
              </a:solidFill>
            </a:endParaRPr>
          </a:p>
        </p:txBody>
      </p:sp>
      <p:sp>
        <p:nvSpPr>
          <p:cNvPr id="4" name="Content Placeholder 1">
            <a:extLst>
              <a:ext uri="{FF2B5EF4-FFF2-40B4-BE49-F238E27FC236}">
                <a16:creationId xmlns:a16="http://schemas.microsoft.com/office/drawing/2014/main" id="{B64229DF-9B56-4AD3-A359-577D4A656BFF}"/>
              </a:ext>
            </a:extLst>
          </p:cNvPr>
          <p:cNvSpPr>
            <a:spLocks noGrp="1"/>
          </p:cNvSpPr>
          <p:nvPr>
            <p:ph idx="1"/>
          </p:nvPr>
        </p:nvSpPr>
        <p:spPr>
          <a:xfrm>
            <a:off x="4604030" y="2679722"/>
            <a:ext cx="4039115" cy="2830396"/>
          </a:xfrm>
        </p:spPr>
        <p:txBody>
          <a:bodyPr/>
          <a:lstStyle/>
          <a:p>
            <a:pPr lvl="0"/>
            <a:r>
              <a:rPr lang="es-ES" sz="1800" dirty="0"/>
              <a:t>Siempre trabajar en </a:t>
            </a:r>
            <a:r>
              <a:rPr lang="es-ES" sz="1800" b="1" dirty="0"/>
              <a:t>Equipo</a:t>
            </a:r>
            <a:endParaRPr lang="fr-FR" sz="1800" b="1" dirty="0"/>
          </a:p>
          <a:p>
            <a:pPr lvl="0"/>
            <a:r>
              <a:rPr lang="es-ES" sz="1800" dirty="0"/>
              <a:t>Es posible </a:t>
            </a:r>
            <a:r>
              <a:rPr lang="es-ES" sz="1800" b="1" dirty="0"/>
              <a:t>seguir el paso o solo usar las herramientas </a:t>
            </a:r>
            <a:r>
              <a:rPr lang="es-ES" sz="1800" dirty="0"/>
              <a:t>que para vosotros son mas útiles</a:t>
            </a:r>
          </a:p>
          <a:p>
            <a:pPr lvl="0"/>
            <a:r>
              <a:rPr lang="es-ES" sz="1800" dirty="0"/>
              <a:t>Se puede ir </a:t>
            </a:r>
            <a:r>
              <a:rPr lang="es-ES" sz="1800" b="1" dirty="0"/>
              <a:t>adelante y detrás </a:t>
            </a:r>
            <a:endParaRPr lang="fr-FR" sz="1800" b="1" dirty="0"/>
          </a:p>
          <a:p>
            <a:pPr lvl="0"/>
            <a:r>
              <a:rPr lang="es-ES" sz="1800" b="1" dirty="0"/>
              <a:t>Complementariedad </a:t>
            </a:r>
            <a:r>
              <a:rPr lang="es-ES" sz="1800" dirty="0"/>
              <a:t>con otras herramientas que ya conocen</a:t>
            </a:r>
            <a:endParaRPr lang="fr-FR" sz="1800" dirty="0"/>
          </a:p>
          <a:p>
            <a:endParaRPr lang="es-AR" dirty="0"/>
          </a:p>
        </p:txBody>
      </p:sp>
      <p:sp>
        <p:nvSpPr>
          <p:cNvPr id="3" name="TextBox 2">
            <a:extLst>
              <a:ext uri="{FF2B5EF4-FFF2-40B4-BE49-F238E27FC236}">
                <a16:creationId xmlns:a16="http://schemas.microsoft.com/office/drawing/2014/main" id="{74565C50-D931-408F-9A6F-427ED383CDD6}"/>
              </a:ext>
            </a:extLst>
          </p:cNvPr>
          <p:cNvSpPr txBox="1"/>
          <p:nvPr/>
        </p:nvSpPr>
        <p:spPr>
          <a:xfrm>
            <a:off x="1022538" y="3093246"/>
            <a:ext cx="3398633" cy="1477328"/>
          </a:xfrm>
          <a:prstGeom prst="rect">
            <a:avLst/>
          </a:prstGeom>
          <a:noFill/>
        </p:spPr>
        <p:txBody>
          <a:bodyPr wrap="square" rtlCol="0">
            <a:spAutoFit/>
          </a:bodyPr>
          <a:lstStyle/>
          <a:p>
            <a:r>
              <a:rPr lang="es-ES" b="1" dirty="0"/>
              <a:t>Un programa definido</a:t>
            </a:r>
          </a:p>
          <a:p>
            <a:endParaRPr lang="es-ES" b="1" dirty="0"/>
          </a:p>
          <a:p>
            <a:r>
              <a:rPr lang="es-ES" b="1" dirty="0"/>
              <a:t>Un equipo estable</a:t>
            </a:r>
          </a:p>
          <a:p>
            <a:endParaRPr lang="es-ES" b="1" dirty="0"/>
          </a:p>
          <a:p>
            <a:r>
              <a:rPr lang="es-ES" b="1" dirty="0"/>
              <a:t>Un equipo diversificado</a:t>
            </a:r>
            <a:endParaRPr lang="es-AR" dirty="0"/>
          </a:p>
        </p:txBody>
      </p:sp>
      <p:sp>
        <p:nvSpPr>
          <p:cNvPr id="5" name="TextBox 4">
            <a:extLst>
              <a:ext uri="{FF2B5EF4-FFF2-40B4-BE49-F238E27FC236}">
                <a16:creationId xmlns:a16="http://schemas.microsoft.com/office/drawing/2014/main" id="{A4FF7A1A-8054-44D6-8C31-8FEF6620738C}"/>
              </a:ext>
            </a:extLst>
          </p:cNvPr>
          <p:cNvSpPr txBox="1"/>
          <p:nvPr/>
        </p:nvSpPr>
        <p:spPr>
          <a:xfrm>
            <a:off x="1198584" y="1779483"/>
            <a:ext cx="2518638" cy="369332"/>
          </a:xfrm>
          <a:prstGeom prst="rect">
            <a:avLst/>
          </a:prstGeom>
          <a:noFill/>
        </p:spPr>
        <p:txBody>
          <a:bodyPr wrap="none" rtlCol="0">
            <a:spAutoFit/>
          </a:bodyPr>
          <a:lstStyle/>
          <a:p>
            <a:r>
              <a:rPr lang="fr-FR" dirty="0"/>
              <a:t>ANTES DE EMPEZAR</a:t>
            </a:r>
            <a:endParaRPr lang="es-AR" dirty="0"/>
          </a:p>
        </p:txBody>
      </p:sp>
      <p:sp>
        <p:nvSpPr>
          <p:cNvPr id="6" name="TextBox 5">
            <a:extLst>
              <a:ext uri="{FF2B5EF4-FFF2-40B4-BE49-F238E27FC236}">
                <a16:creationId xmlns:a16="http://schemas.microsoft.com/office/drawing/2014/main" id="{3C54B3CA-E78E-41D2-A07D-7CC84186BE47}"/>
              </a:ext>
            </a:extLst>
          </p:cNvPr>
          <p:cNvSpPr txBox="1"/>
          <p:nvPr/>
        </p:nvSpPr>
        <p:spPr>
          <a:xfrm>
            <a:off x="5486129" y="1779483"/>
            <a:ext cx="2274918" cy="369332"/>
          </a:xfrm>
          <a:prstGeom prst="rect">
            <a:avLst/>
          </a:prstGeom>
          <a:noFill/>
        </p:spPr>
        <p:txBody>
          <a:bodyPr wrap="none" rtlCol="0">
            <a:spAutoFit/>
          </a:bodyPr>
          <a:lstStyle/>
          <a:p>
            <a:r>
              <a:rPr lang="fr-FR" dirty="0"/>
              <a:t>CAMINAR EL PASO</a:t>
            </a:r>
            <a:endParaRPr lang="es-AR" dirty="0"/>
          </a:p>
        </p:txBody>
      </p:sp>
    </p:spTree>
    <p:extLst>
      <p:ext uri="{BB962C8B-B14F-4D97-AF65-F5344CB8AC3E}">
        <p14:creationId xmlns:p14="http://schemas.microsoft.com/office/powerpoint/2010/main" val="85922735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41133" y="292591"/>
            <a:ext cx="5139548" cy="415498"/>
          </a:xfrm>
          <a:prstGeom prst="rect">
            <a:avLst/>
          </a:prstGeom>
          <a:noFill/>
        </p:spPr>
        <p:txBody>
          <a:bodyPr wrap="none" rtlCol="0">
            <a:spAutoFit/>
          </a:bodyPr>
          <a:lstStyle/>
          <a:p>
            <a:r>
              <a:rPr lang="es-ES" sz="2100" dirty="0">
                <a:latin typeface="Arial"/>
                <a:cs typeface="Arial"/>
              </a:rPr>
              <a:t>Herramienta :  </a:t>
            </a:r>
            <a:r>
              <a:rPr lang="es-ES" sz="2100" b="1" dirty="0">
                <a:latin typeface="Arial"/>
                <a:cs typeface="Arial"/>
              </a:rPr>
              <a:t>definición de problemas </a:t>
            </a:r>
            <a:endParaRPr lang="en-US" sz="2100" b="1" dirty="0">
              <a:solidFill>
                <a:srgbClr val="000000"/>
              </a:solidFill>
              <a:latin typeface="Arial"/>
              <a:cs typeface="Arial"/>
            </a:endParaRPr>
          </a:p>
        </p:txBody>
      </p:sp>
      <p:sp>
        <p:nvSpPr>
          <p:cNvPr id="17" name="TextBox 13"/>
          <p:cNvSpPr txBox="1"/>
          <p:nvPr/>
        </p:nvSpPr>
        <p:spPr>
          <a:xfrm>
            <a:off x="237418" y="723055"/>
            <a:ext cx="1976865" cy="938719"/>
          </a:xfrm>
          <a:prstGeom prst="rect">
            <a:avLst/>
          </a:prstGeom>
          <a:noFill/>
        </p:spPr>
        <p:txBody>
          <a:bodyPr wrap="square" rtlCol="0">
            <a:spAutoFit/>
          </a:bodyPr>
          <a:lstStyle/>
          <a:p>
            <a:r>
              <a:rPr lang="es-ES" sz="1000" b="1" dirty="0">
                <a:solidFill>
                  <a:srgbClr val="000000"/>
                </a:solidFill>
                <a:latin typeface="Arial"/>
                <a:cs typeface="Arial"/>
              </a:rPr>
              <a:t>¿Para qué sirve?</a:t>
            </a:r>
          </a:p>
          <a:p>
            <a:r>
              <a:rPr lang="es-ES" sz="900" dirty="0">
                <a:solidFill>
                  <a:srgbClr val="000000"/>
                </a:solidFill>
                <a:latin typeface="Arial"/>
                <a:cs typeface="Arial"/>
              </a:rPr>
              <a:t>Para pensar de forma estructurada y en equipo sobre el problema que queremos atacar y cuál es verdaderamente el reto que tenemos por delante</a:t>
            </a:r>
          </a:p>
        </p:txBody>
      </p:sp>
      <p:sp>
        <p:nvSpPr>
          <p:cNvPr id="19" name="TextBox 13"/>
          <p:cNvSpPr txBox="1"/>
          <p:nvPr/>
        </p:nvSpPr>
        <p:spPr>
          <a:xfrm>
            <a:off x="237419" y="1712098"/>
            <a:ext cx="1976864" cy="3393237"/>
          </a:xfrm>
          <a:prstGeom prst="rect">
            <a:avLst/>
          </a:prstGeom>
          <a:noFill/>
        </p:spPr>
        <p:txBody>
          <a:bodyPr wrap="square" rtlCol="0">
            <a:spAutoFit/>
          </a:bodyPr>
          <a:lstStyle/>
          <a:p>
            <a:r>
              <a:rPr lang="es-ES" sz="1050" b="1" dirty="0">
                <a:solidFill>
                  <a:srgbClr val="000000"/>
                </a:solidFill>
                <a:latin typeface="Arial"/>
                <a:cs typeface="Arial"/>
              </a:rPr>
              <a:t>¿Cómo usarlo</a:t>
            </a:r>
            <a:r>
              <a:rPr lang="es-ES" sz="1050" b="1" dirty="0" smtClean="0">
                <a:solidFill>
                  <a:srgbClr val="000000"/>
                </a:solidFill>
                <a:latin typeface="Arial"/>
                <a:cs typeface="Arial"/>
              </a:rPr>
              <a:t>?</a:t>
            </a:r>
          </a:p>
          <a:p>
            <a:pPr lvl="0"/>
            <a:r>
              <a:rPr lang="es-ES" sz="900" dirty="0">
                <a:solidFill>
                  <a:srgbClr val="000000"/>
                </a:solidFill>
                <a:latin typeface="Arial"/>
                <a:cs typeface="Arial"/>
              </a:rPr>
              <a:t>Discutir y rellenar los 3 primeros campos de la herramienta.</a:t>
            </a:r>
          </a:p>
          <a:p>
            <a:endParaRPr lang="es-ES" sz="500" b="1" dirty="0" smtClean="0">
              <a:solidFill>
                <a:srgbClr val="000000"/>
              </a:solidFill>
              <a:latin typeface="Arial"/>
              <a:cs typeface="Arial"/>
            </a:endParaRPr>
          </a:p>
          <a:p>
            <a:r>
              <a:rPr lang="es-ES" sz="900" dirty="0"/>
              <a:t>Para rellenar la información podéis utilizar las dinámicas de facilitación y de trabajo en grupo que les resulten más apropiadas (</a:t>
            </a:r>
            <a:r>
              <a:rPr lang="es-ES" sz="900" dirty="0" err="1"/>
              <a:t>ej</a:t>
            </a:r>
            <a:r>
              <a:rPr lang="es-ES" sz="900" dirty="0"/>
              <a:t>: lluvia de ideas, dinámicas de grupos focales, construcción de historias y cuentos (</a:t>
            </a:r>
            <a:r>
              <a:rPr lang="es-ES" sz="900" dirty="0" err="1"/>
              <a:t>story</a:t>
            </a:r>
            <a:r>
              <a:rPr lang="es-ES" sz="900" dirty="0"/>
              <a:t> </a:t>
            </a:r>
            <a:r>
              <a:rPr lang="es-ES" sz="900" dirty="0" err="1"/>
              <a:t>telling</a:t>
            </a:r>
            <a:r>
              <a:rPr lang="es-ES" sz="900" dirty="0"/>
              <a:t>), expresión artística, etc..). </a:t>
            </a:r>
            <a:endParaRPr lang="es-ES" sz="900" b="1" dirty="0">
              <a:solidFill>
                <a:srgbClr val="000000"/>
              </a:solidFill>
              <a:latin typeface="Arial"/>
              <a:cs typeface="Arial"/>
            </a:endParaRPr>
          </a:p>
          <a:p>
            <a:pPr lvl="0"/>
            <a:endParaRPr lang="es-ES" sz="500" dirty="0" smtClean="0">
              <a:solidFill>
                <a:srgbClr val="000000"/>
              </a:solidFill>
              <a:latin typeface="Arial"/>
              <a:cs typeface="Arial"/>
            </a:endParaRPr>
          </a:p>
          <a:p>
            <a:r>
              <a:rPr lang="es-ES" sz="900" dirty="0" smtClean="0"/>
              <a:t>Entre los puntos 1 y 2, hagan </a:t>
            </a:r>
            <a:r>
              <a:rPr lang="es-ES" sz="900" dirty="0"/>
              <a:t>un </a:t>
            </a:r>
            <a:r>
              <a:rPr lang="es-ES" sz="900" b="1" dirty="0"/>
              <a:t>listado inicial de actores</a:t>
            </a:r>
            <a:r>
              <a:rPr lang="es-ES" sz="900" dirty="0"/>
              <a:t>. Identificar cuáles son los grupos a los que quieren ayudar. </a:t>
            </a:r>
            <a:r>
              <a:rPr lang="es-ES" sz="900" b="1" dirty="0"/>
              <a:t> </a:t>
            </a:r>
          </a:p>
          <a:p>
            <a:pPr lvl="0"/>
            <a:endParaRPr lang="es-ES" sz="500" dirty="0">
              <a:solidFill>
                <a:srgbClr val="000000"/>
              </a:solidFill>
              <a:latin typeface="Arial"/>
              <a:cs typeface="Arial"/>
            </a:endParaRPr>
          </a:p>
          <a:p>
            <a:r>
              <a:rPr lang="es-ES" sz="900" dirty="0" smtClean="0">
                <a:ea typeface="Times New Roman" panose="02020603050405020304" pitchFamily="18" charset="0"/>
                <a:cs typeface="Times New Roman" panose="02020603050405020304" pitchFamily="18" charset="0"/>
              </a:rPr>
              <a:t>Si hay muchas ideas diferentes, anótenlas todas. Después, podrán clasificarlas y decidir juntos de los aspectos más importantes del problema para rellenar la herramienta que nos enviaron. </a:t>
            </a:r>
            <a:endParaRPr lang="es-ES" sz="900" dirty="0" smtClean="0">
              <a:solidFill>
                <a:srgbClr val="000000"/>
              </a:solidFill>
              <a:latin typeface="Arial"/>
              <a:cs typeface="Arial"/>
            </a:endParaRPr>
          </a:p>
          <a:p>
            <a:pPr lvl="0"/>
            <a:endParaRPr lang="es-ES" sz="900" dirty="0">
              <a:solidFill>
                <a:srgbClr val="000000"/>
              </a:solidFill>
              <a:latin typeface="Arial"/>
              <a:cs typeface="Arial"/>
            </a:endParaRPr>
          </a:p>
        </p:txBody>
      </p:sp>
      <p:sp>
        <p:nvSpPr>
          <p:cNvPr id="20" name="TextBox 13"/>
          <p:cNvSpPr txBox="1"/>
          <p:nvPr/>
        </p:nvSpPr>
        <p:spPr>
          <a:xfrm>
            <a:off x="237418" y="4975686"/>
            <a:ext cx="1899697" cy="669414"/>
          </a:xfrm>
          <a:prstGeom prst="rect">
            <a:avLst/>
          </a:prstGeom>
          <a:noFill/>
        </p:spPr>
        <p:txBody>
          <a:bodyPr wrap="square" rtlCol="0">
            <a:spAutoFit/>
          </a:bodyPr>
          <a:lstStyle/>
          <a:p>
            <a:r>
              <a:rPr lang="es-ES" sz="1050" b="1" dirty="0">
                <a:solidFill>
                  <a:srgbClr val="000000"/>
                </a:solidFill>
                <a:latin typeface="Arial"/>
                <a:cs typeface="Arial"/>
              </a:rPr>
              <a:t>¿Qué necesito?</a:t>
            </a:r>
          </a:p>
          <a:p>
            <a:r>
              <a:rPr lang="es-ES" sz="900" b="1" dirty="0">
                <a:solidFill>
                  <a:srgbClr val="000000"/>
                </a:solidFill>
                <a:latin typeface="Arial"/>
                <a:cs typeface="Arial"/>
              </a:rPr>
              <a:t>Materiales: </a:t>
            </a:r>
            <a:r>
              <a:rPr lang="es-ES" sz="900" dirty="0">
                <a:solidFill>
                  <a:srgbClr val="000000"/>
                </a:solidFill>
                <a:latin typeface="Arial"/>
                <a:cs typeface="Arial"/>
              </a:rPr>
              <a:t>fieltros y papel</a:t>
            </a:r>
          </a:p>
          <a:p>
            <a:endParaRPr lang="es-ES" sz="900" dirty="0">
              <a:solidFill>
                <a:srgbClr val="000000"/>
              </a:solidFill>
              <a:latin typeface="Arial"/>
              <a:cs typeface="Arial"/>
            </a:endParaRPr>
          </a:p>
          <a:p>
            <a:r>
              <a:rPr lang="es-ES" sz="900" b="1" dirty="0">
                <a:solidFill>
                  <a:srgbClr val="000000"/>
                </a:solidFill>
                <a:latin typeface="Arial"/>
                <a:cs typeface="Arial"/>
              </a:rPr>
              <a:t>Tiempo: </a:t>
            </a:r>
            <a:r>
              <a:rPr lang="es-ES" sz="900" dirty="0">
                <a:solidFill>
                  <a:srgbClr val="000000"/>
                </a:solidFill>
                <a:latin typeface="Arial"/>
                <a:cs typeface="Arial"/>
              </a:rPr>
              <a:t>60-90 minutos</a:t>
            </a:r>
          </a:p>
        </p:txBody>
      </p:sp>
      <p:sp>
        <p:nvSpPr>
          <p:cNvPr id="22" name="TextBox 13"/>
          <p:cNvSpPr txBox="1"/>
          <p:nvPr/>
        </p:nvSpPr>
        <p:spPr>
          <a:xfrm>
            <a:off x="243950" y="5645100"/>
            <a:ext cx="1899697" cy="807913"/>
          </a:xfrm>
          <a:prstGeom prst="rect">
            <a:avLst/>
          </a:prstGeom>
          <a:noFill/>
        </p:spPr>
        <p:txBody>
          <a:bodyPr wrap="square" rtlCol="0">
            <a:spAutoFit/>
          </a:bodyPr>
          <a:lstStyle/>
          <a:p>
            <a:r>
              <a:rPr lang="es-ES" sz="1050" b="1" dirty="0" smtClean="0">
                <a:solidFill>
                  <a:srgbClr val="000000"/>
                </a:solidFill>
                <a:latin typeface="Arial"/>
                <a:cs typeface="Arial"/>
              </a:rPr>
              <a:t>Consejos</a:t>
            </a:r>
          </a:p>
          <a:p>
            <a:pPr algn="just"/>
            <a:r>
              <a:rPr lang="es-ES" sz="900" dirty="0" smtClean="0">
                <a:solidFill>
                  <a:srgbClr val="000000"/>
                </a:solidFill>
                <a:latin typeface="Arial"/>
                <a:cs typeface="Arial"/>
              </a:rPr>
              <a:t>Se puede encontrar mas indicaciones para rellenar los tres primeros campos en el</a:t>
            </a:r>
            <a:r>
              <a:rPr lang="es-ES" sz="900" i="1" u="sng" dirty="0" smtClean="0">
                <a:solidFill>
                  <a:srgbClr val="000000"/>
                </a:solidFill>
                <a:latin typeface="Arial"/>
                <a:cs typeface="Arial"/>
              </a:rPr>
              <a:t> guía de herramientas</a:t>
            </a:r>
            <a:endParaRPr lang="es-ES" sz="700" i="1" u="sng" dirty="0">
              <a:solidFill>
                <a:srgbClr val="000000"/>
              </a:solidFill>
              <a:latin typeface="Arial"/>
              <a:cs typeface="Arial"/>
            </a:endParaRPr>
          </a:p>
        </p:txBody>
      </p:sp>
      <p:sp>
        <p:nvSpPr>
          <p:cNvPr id="24" name="Rectángulo 23"/>
          <p:cNvSpPr/>
          <p:nvPr/>
        </p:nvSpPr>
        <p:spPr>
          <a:xfrm>
            <a:off x="237419" y="708090"/>
            <a:ext cx="2174088" cy="6003796"/>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656" y="1661774"/>
            <a:ext cx="6531343" cy="4096427"/>
          </a:xfrm>
          <a:prstGeom prst="rect">
            <a:avLst/>
          </a:prstGeom>
        </p:spPr>
      </p:pic>
    </p:spTree>
    <p:extLst>
      <p:ext uri="{BB962C8B-B14F-4D97-AF65-F5344CB8AC3E}">
        <p14:creationId xmlns:p14="http://schemas.microsoft.com/office/powerpoint/2010/main" val="3385435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57250" y="3216048"/>
            <a:ext cx="1542410" cy="415498"/>
          </a:xfrm>
          <a:prstGeom prst="rect">
            <a:avLst/>
          </a:prstGeom>
          <a:noFill/>
        </p:spPr>
        <p:txBody>
          <a:bodyPr wrap="none" rtlCol="0">
            <a:spAutoFit/>
          </a:bodyPr>
          <a:lstStyle/>
          <a:p>
            <a:r>
              <a:rPr lang="en-US" sz="2100" dirty="0" err="1">
                <a:latin typeface="Arial"/>
                <a:cs typeface="Arial"/>
              </a:rPr>
              <a:t>Contenidos</a:t>
            </a:r>
            <a:endParaRPr lang="en-US" sz="2100" dirty="0">
              <a:latin typeface="Arial"/>
              <a:cs typeface="Arial"/>
            </a:endParaRPr>
          </a:p>
        </p:txBody>
      </p:sp>
      <p:sp>
        <p:nvSpPr>
          <p:cNvPr id="6" name="CuadroTexto 5"/>
          <p:cNvSpPr txBox="1"/>
          <p:nvPr/>
        </p:nvSpPr>
        <p:spPr>
          <a:xfrm>
            <a:off x="3571780" y="2246552"/>
            <a:ext cx="3688767" cy="2354491"/>
          </a:xfrm>
          <a:prstGeom prst="rect">
            <a:avLst/>
          </a:prstGeom>
          <a:noFill/>
        </p:spPr>
        <p:txBody>
          <a:bodyPr wrap="none" rtlCol="0">
            <a:spAutoFit/>
          </a:bodyPr>
          <a:lstStyle/>
          <a:p>
            <a:r>
              <a:rPr lang="en-US" sz="2100" b="1" dirty="0" err="1">
                <a:solidFill>
                  <a:schemeClr val="accent5">
                    <a:lumMod val="75000"/>
                  </a:schemeClr>
                </a:solidFill>
                <a:latin typeface="Arial"/>
                <a:cs typeface="Arial"/>
              </a:rPr>
              <a:t>Introducción</a:t>
            </a:r>
            <a:endParaRPr lang="en-US" sz="2100" b="1" dirty="0">
              <a:solidFill>
                <a:schemeClr val="accent5">
                  <a:lumMod val="75000"/>
                </a:schemeClr>
              </a:solidFill>
              <a:latin typeface="Arial"/>
              <a:cs typeface="Arial"/>
            </a:endParaRPr>
          </a:p>
          <a:p>
            <a:endParaRPr lang="en-US" sz="2100" dirty="0">
              <a:latin typeface="Arial"/>
              <a:cs typeface="Arial"/>
            </a:endParaRPr>
          </a:p>
          <a:p>
            <a:r>
              <a:rPr lang="en-US" sz="2100" dirty="0" err="1">
                <a:latin typeface="Arial"/>
                <a:cs typeface="Arial"/>
              </a:rPr>
              <a:t>Innovación</a:t>
            </a:r>
            <a:r>
              <a:rPr lang="en-US" sz="2100" dirty="0">
                <a:latin typeface="Arial"/>
                <a:cs typeface="Arial"/>
              </a:rPr>
              <a:t> y Design Thinking</a:t>
            </a:r>
          </a:p>
          <a:p>
            <a:endParaRPr lang="en-US" sz="2100" dirty="0">
              <a:latin typeface="Arial"/>
              <a:cs typeface="Arial"/>
            </a:endParaRPr>
          </a:p>
          <a:p>
            <a:r>
              <a:rPr lang="en-US" sz="2100" dirty="0" err="1">
                <a:latin typeface="Arial"/>
                <a:cs typeface="Arial"/>
              </a:rPr>
              <a:t>Herramientas</a:t>
            </a:r>
            <a:endParaRPr lang="en-US" sz="2100" dirty="0">
              <a:latin typeface="Arial"/>
              <a:cs typeface="Arial"/>
            </a:endParaRPr>
          </a:p>
          <a:p>
            <a:endParaRPr lang="en-US" sz="2100" dirty="0">
              <a:latin typeface="Arial"/>
              <a:cs typeface="Arial"/>
            </a:endParaRPr>
          </a:p>
          <a:p>
            <a:r>
              <a:rPr lang="en-US" sz="2100" dirty="0" err="1">
                <a:latin typeface="Arial"/>
                <a:cs typeface="Arial"/>
              </a:rPr>
              <a:t>Próximos</a:t>
            </a:r>
            <a:r>
              <a:rPr lang="en-US" sz="2100" dirty="0">
                <a:latin typeface="Arial"/>
                <a:cs typeface="Arial"/>
              </a:rPr>
              <a:t> </a:t>
            </a:r>
            <a:r>
              <a:rPr lang="en-US" sz="2100" dirty="0" err="1">
                <a:latin typeface="Arial"/>
                <a:cs typeface="Arial"/>
              </a:rPr>
              <a:t>pasos</a:t>
            </a:r>
            <a:endParaRPr lang="en-US" sz="2100" dirty="0">
              <a:latin typeface="Arial"/>
              <a:cs typeface="Arial"/>
            </a:endParaRPr>
          </a:p>
        </p:txBody>
      </p:sp>
      <p:cxnSp>
        <p:nvCxnSpPr>
          <p:cNvPr id="8" name="Conector recto 7"/>
          <p:cNvCxnSpPr/>
          <p:nvPr/>
        </p:nvCxnSpPr>
        <p:spPr>
          <a:xfrm>
            <a:off x="2971800" y="1649233"/>
            <a:ext cx="0" cy="3526046"/>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276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pic>
        <p:nvPicPr>
          <p:cNvPr id="3" name="picture"/>
          <p:cNvPicPr/>
          <p:nvPr/>
        </p:nvPicPr>
        <p:blipFill>
          <a:blip r:embed="rId2" cstate="print">
            <a:extLst>
              <a:ext uri="{28A0092B-C50C-407E-A947-70E740481C1C}">
                <a14:useLocalDpi xmlns:a14="http://schemas.microsoft.com/office/drawing/2010/main" val="0"/>
              </a:ext>
            </a:extLst>
          </a:blip>
          <a:stretch>
            <a:fillRect/>
          </a:stretch>
        </p:blipFill>
        <p:spPr>
          <a:xfrm>
            <a:off x="313765" y="1165412"/>
            <a:ext cx="7862047" cy="4643718"/>
          </a:xfrm>
          <a:prstGeom prst="rect">
            <a:avLst/>
          </a:prstGeom>
        </p:spPr>
      </p:pic>
      <p:sp>
        <p:nvSpPr>
          <p:cNvPr id="4" name="CuadroTexto 6"/>
          <p:cNvSpPr txBox="1"/>
          <p:nvPr/>
        </p:nvSpPr>
        <p:spPr>
          <a:xfrm>
            <a:off x="250098" y="364309"/>
            <a:ext cx="5139548" cy="415498"/>
          </a:xfrm>
          <a:prstGeom prst="rect">
            <a:avLst/>
          </a:prstGeom>
          <a:noFill/>
        </p:spPr>
        <p:txBody>
          <a:bodyPr wrap="none" rtlCol="0">
            <a:spAutoFit/>
          </a:bodyPr>
          <a:lstStyle/>
          <a:p>
            <a:r>
              <a:rPr lang="es-ES" sz="2100" dirty="0">
                <a:latin typeface="Arial"/>
                <a:cs typeface="Arial"/>
              </a:rPr>
              <a:t>Herramienta :  </a:t>
            </a:r>
            <a:r>
              <a:rPr lang="es-ES" sz="2100" b="1" dirty="0">
                <a:latin typeface="Arial"/>
                <a:cs typeface="Arial"/>
              </a:rPr>
              <a:t>definición de problemas </a:t>
            </a:r>
            <a:endParaRPr lang="en-US" sz="2100" b="1" dirty="0">
              <a:solidFill>
                <a:srgbClr val="000000"/>
              </a:solidFill>
              <a:latin typeface="Arial"/>
              <a:cs typeface="Arial"/>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392100D-A487-43DB-84FB-051EBE927A95}"/>
              </a:ext>
            </a:extLst>
          </p:cNvPr>
          <p:cNvSpPr txBox="1"/>
          <p:nvPr/>
        </p:nvSpPr>
        <p:spPr>
          <a:xfrm>
            <a:off x="254524" y="366775"/>
            <a:ext cx="4771499" cy="369332"/>
          </a:xfrm>
          <a:prstGeom prst="rect">
            <a:avLst/>
          </a:prstGeom>
          <a:noFill/>
        </p:spPr>
        <p:txBody>
          <a:bodyPr wrap="none" rtlCol="0">
            <a:spAutoFit/>
          </a:bodyPr>
          <a:lstStyle/>
          <a:p>
            <a:r>
              <a:rPr lang="fr-FR" b="1" dirty="0"/>
              <a:t>COMO FORMULAR MI RETO : </a:t>
            </a:r>
            <a:r>
              <a:rPr lang="fr-FR" dirty="0"/>
              <a:t>EJEMPLOS</a:t>
            </a:r>
          </a:p>
        </p:txBody>
      </p:sp>
      <p:pic>
        <p:nvPicPr>
          <p:cNvPr id="11" name="Picture 10">
            <a:extLst>
              <a:ext uri="{FF2B5EF4-FFF2-40B4-BE49-F238E27FC236}">
                <a16:creationId xmlns:a16="http://schemas.microsoft.com/office/drawing/2014/main" id="{57625087-F7E8-4B63-8B9C-D4A1F8C5B652}"/>
              </a:ext>
            </a:extLst>
          </p:cNvPr>
          <p:cNvPicPr>
            <a:picLocks noChangeAspect="1"/>
          </p:cNvPicPr>
          <p:nvPr/>
        </p:nvPicPr>
        <p:blipFill>
          <a:blip r:embed="rId2" cstate="print"/>
          <a:stretch>
            <a:fillRect/>
          </a:stretch>
        </p:blipFill>
        <p:spPr>
          <a:xfrm>
            <a:off x="0" y="877581"/>
            <a:ext cx="9144000" cy="2992444"/>
          </a:xfrm>
          <a:prstGeom prst="rect">
            <a:avLst/>
          </a:prstGeom>
        </p:spPr>
      </p:pic>
      <p:pic>
        <p:nvPicPr>
          <p:cNvPr id="14" name="Picture 13">
            <a:extLst>
              <a:ext uri="{FF2B5EF4-FFF2-40B4-BE49-F238E27FC236}">
                <a16:creationId xmlns:a16="http://schemas.microsoft.com/office/drawing/2014/main" id="{DC3CE89D-97C2-4D0A-872F-6C8B20E65383}"/>
              </a:ext>
            </a:extLst>
          </p:cNvPr>
          <p:cNvPicPr>
            <a:picLocks noChangeAspect="1"/>
          </p:cNvPicPr>
          <p:nvPr/>
        </p:nvPicPr>
        <p:blipFill>
          <a:blip r:embed="rId3" cstate="print"/>
          <a:stretch>
            <a:fillRect/>
          </a:stretch>
        </p:blipFill>
        <p:spPr>
          <a:xfrm>
            <a:off x="0" y="4011499"/>
            <a:ext cx="6806154" cy="2695575"/>
          </a:xfrm>
          <a:prstGeom prst="rect">
            <a:avLst/>
          </a:prstGeom>
        </p:spPr>
      </p:pic>
    </p:spTree>
    <p:extLst>
      <p:ext uri="{BB962C8B-B14F-4D97-AF65-F5344CB8AC3E}">
        <p14:creationId xmlns:p14="http://schemas.microsoft.com/office/powerpoint/2010/main" val="19401421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DD0C-8988-4EF2-BDBE-7054424C93E8}"/>
              </a:ext>
            </a:extLst>
          </p:cNvPr>
          <p:cNvSpPr>
            <a:spLocks noGrp="1"/>
          </p:cNvSpPr>
          <p:nvPr>
            <p:ph type="title" idx="4294967295"/>
          </p:nvPr>
        </p:nvSpPr>
        <p:spPr>
          <a:xfrm>
            <a:off x="3186003" y="1999141"/>
            <a:ext cx="2621164" cy="508734"/>
          </a:xfrm>
        </p:spPr>
        <p:txBody>
          <a:bodyPr>
            <a:noAutofit/>
          </a:bodyPr>
          <a:lstStyle/>
          <a:p>
            <a:r>
              <a:rPr lang="es-ES" sz="1100" dirty="0" smtClean="0">
                <a:solidFill>
                  <a:schemeClr val="bg1"/>
                </a:solidFill>
                <a:latin typeface="+mn-lt"/>
                <a:cs typeface="Arial" panose="020B0604020202020204" pitchFamily="34" charset="0"/>
              </a:rPr>
              <a:t>INVESTIGAR DESDE LA EMPATIA</a:t>
            </a:r>
            <a:endParaRPr lang="fr-FR" sz="1100" dirty="0">
              <a:solidFill>
                <a:schemeClr val="bg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AE53B6E4-C1E9-49D4-BFC8-59DE77E85349}"/>
              </a:ext>
            </a:extLst>
          </p:cNvPr>
          <p:cNvSpPr txBox="1"/>
          <p:nvPr/>
        </p:nvSpPr>
        <p:spPr>
          <a:xfrm>
            <a:off x="860193" y="4359637"/>
            <a:ext cx="2281285" cy="307777"/>
          </a:xfrm>
          <a:prstGeom prst="rect">
            <a:avLst/>
          </a:prstGeom>
          <a:noFill/>
        </p:spPr>
        <p:txBody>
          <a:bodyPr wrap="square" rtlCol="0">
            <a:spAutoFit/>
          </a:bodyPr>
          <a:lstStyle/>
          <a:p>
            <a:endParaRPr lang="es-AR" sz="1400" dirty="0">
              <a:solidFill>
                <a:schemeClr val="bg1"/>
              </a:solidFill>
            </a:endParaRPr>
          </a:p>
        </p:txBody>
      </p:sp>
      <p:pic>
        <p:nvPicPr>
          <p:cNvPr id="10" name="Picture 1">
            <a:extLst>
              <a:ext uri="{FF2B5EF4-FFF2-40B4-BE49-F238E27FC236}">
                <a16:creationId xmlns:a16="http://schemas.microsoft.com/office/drawing/2014/main" id="{2B8F227F-3103-43CE-8F1E-7958E7A9DF0C}"/>
              </a:ext>
            </a:extLst>
          </p:cNvPr>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95644" y="3236490"/>
            <a:ext cx="1484169" cy="757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a:solidFill>
                  <a:schemeClr val="tx1"/>
                </a:solidFill>
                <a:round/>
                <a:headEnd/>
                <a:tailEnd/>
              </a14:hiddenLine>
            </a:ext>
          </a:extLst>
        </p:spPr>
      </p:pic>
      <p:pic>
        <p:nvPicPr>
          <p:cNvPr id="12" name="Imagen 44">
            <a:extLst>
              <a:ext uri="{FF2B5EF4-FFF2-40B4-BE49-F238E27FC236}">
                <a16:creationId xmlns:a16="http://schemas.microsoft.com/office/drawing/2014/main" id="{8EA86F68-C9A8-470C-8329-3582012104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6715" y="4355490"/>
            <a:ext cx="1484171" cy="730371"/>
          </a:xfrm>
          <a:prstGeom prst="rect">
            <a:avLst/>
          </a:prstGeom>
        </p:spPr>
      </p:pic>
      <p:sp>
        <p:nvSpPr>
          <p:cNvPr id="11" name="Oval 10">
            <a:extLst>
              <a:ext uri="{FF2B5EF4-FFF2-40B4-BE49-F238E27FC236}">
                <a16:creationId xmlns:a16="http://schemas.microsoft.com/office/drawing/2014/main" id="{12252969-3FCB-4F0A-9749-D3E75B13DA00}"/>
              </a:ext>
            </a:extLst>
          </p:cNvPr>
          <p:cNvSpPr/>
          <p:nvPr/>
        </p:nvSpPr>
        <p:spPr>
          <a:xfrm>
            <a:off x="4091232" y="1270526"/>
            <a:ext cx="810706" cy="805347"/>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500FC5"/>
                </a:solidFill>
              </a:rPr>
              <a:t>2</a:t>
            </a:r>
            <a:endParaRPr lang="es-AR" sz="2800" b="1" dirty="0">
              <a:solidFill>
                <a:srgbClr val="500FC5"/>
              </a:solidFill>
            </a:endParaRPr>
          </a:p>
        </p:txBody>
      </p:sp>
      <p:sp>
        <p:nvSpPr>
          <p:cNvPr id="13" name="Title 1">
            <a:extLst>
              <a:ext uri="{FF2B5EF4-FFF2-40B4-BE49-F238E27FC236}">
                <a16:creationId xmlns:a16="http://schemas.microsoft.com/office/drawing/2014/main" id="{3299A7F9-F349-47A7-8753-CF52EDDD45EC}"/>
              </a:ext>
            </a:extLst>
          </p:cNvPr>
          <p:cNvSpPr txBox="1">
            <a:spLocks/>
          </p:cNvSpPr>
          <p:nvPr/>
        </p:nvSpPr>
        <p:spPr bwMode="auto">
          <a:xfrm>
            <a:off x="1749719" y="2326606"/>
            <a:ext cx="5493731" cy="7561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625" b="1">
                <a:solidFill>
                  <a:srgbClr val="61A534"/>
                </a:solidFill>
                <a:latin typeface="+mj-lt"/>
                <a:ea typeface="ＭＳ Ｐゴシック" charset="0"/>
                <a:cs typeface="ＭＳ Ｐゴシック" charset="0"/>
              </a:defRPr>
            </a:lvl1pPr>
            <a:lvl2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2pPr>
            <a:lvl3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3pPr>
            <a:lvl4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4pPr>
            <a:lvl5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625" b="1">
                <a:solidFill>
                  <a:srgbClr val="61A534"/>
                </a:solidFill>
                <a:latin typeface="Arial" charset="0"/>
              </a:defRPr>
            </a:lvl6pPr>
            <a:lvl7pPr marL="685800" algn="l" rtl="0" eaLnBrk="1" fontAlgn="base" hangingPunct="1">
              <a:spcBef>
                <a:spcPct val="0"/>
              </a:spcBef>
              <a:spcAft>
                <a:spcPct val="0"/>
              </a:spcAft>
              <a:defRPr sz="2625" b="1">
                <a:solidFill>
                  <a:srgbClr val="61A534"/>
                </a:solidFill>
                <a:latin typeface="Arial" charset="0"/>
              </a:defRPr>
            </a:lvl7pPr>
            <a:lvl8pPr marL="1028700" algn="l" rtl="0" eaLnBrk="1" fontAlgn="base" hangingPunct="1">
              <a:spcBef>
                <a:spcPct val="0"/>
              </a:spcBef>
              <a:spcAft>
                <a:spcPct val="0"/>
              </a:spcAft>
              <a:defRPr sz="2625" b="1">
                <a:solidFill>
                  <a:srgbClr val="61A534"/>
                </a:solidFill>
                <a:latin typeface="Arial" charset="0"/>
              </a:defRPr>
            </a:lvl8pPr>
            <a:lvl9pPr marL="1371600" algn="l" rtl="0" eaLnBrk="1" fontAlgn="base" hangingPunct="1">
              <a:spcBef>
                <a:spcPct val="0"/>
              </a:spcBef>
              <a:spcAft>
                <a:spcPct val="0"/>
              </a:spcAft>
              <a:defRPr sz="2625" b="1">
                <a:solidFill>
                  <a:srgbClr val="61A534"/>
                </a:solidFill>
                <a:latin typeface="Arial" charset="0"/>
              </a:defRPr>
            </a:lvl9pPr>
          </a:lstStyle>
          <a:p>
            <a:r>
              <a:rPr lang="es-ES" sz="2000" dirty="0">
                <a:solidFill>
                  <a:schemeClr val="bg1"/>
                </a:solidFill>
                <a:latin typeface="Oxfam Global Headline" pitchFamily="34" charset="0"/>
              </a:rPr>
              <a:t>¿ </a:t>
            </a:r>
            <a:r>
              <a:rPr lang="es-ES" sz="2000" kern="0" dirty="0">
                <a:solidFill>
                  <a:schemeClr val="bg1"/>
                </a:solidFill>
                <a:latin typeface="Oxfam Global Headline" pitchFamily="34" charset="0"/>
                <a:cs typeface="Arial" panose="020B0604020202020204" pitchFamily="34" charset="0"/>
              </a:rPr>
              <a:t>Quien son nuestros beneficiarios?</a:t>
            </a:r>
            <a:endParaRPr lang="fr-FR" sz="2000" kern="0" dirty="0">
              <a:solidFill>
                <a:schemeClr val="bg1"/>
              </a:solidFill>
              <a:latin typeface="Oxfam Global Headline" pitchFamily="34" charset="0"/>
              <a:cs typeface="Arial" panose="020B0604020202020204" pitchFamily="34" charset="0"/>
            </a:endParaRPr>
          </a:p>
        </p:txBody>
      </p:sp>
      <p:sp>
        <p:nvSpPr>
          <p:cNvPr id="7" name="TextBox 6">
            <a:extLst>
              <a:ext uri="{FF2B5EF4-FFF2-40B4-BE49-F238E27FC236}">
                <a16:creationId xmlns:a16="http://schemas.microsoft.com/office/drawing/2014/main" id="{EAC31803-FD95-41C4-8BB8-69F4BDAA977D}"/>
              </a:ext>
            </a:extLst>
          </p:cNvPr>
          <p:cNvSpPr txBox="1"/>
          <p:nvPr/>
        </p:nvSpPr>
        <p:spPr>
          <a:xfrm>
            <a:off x="5060430" y="3963956"/>
            <a:ext cx="1168910" cy="246221"/>
          </a:xfrm>
          <a:prstGeom prst="rect">
            <a:avLst/>
          </a:prstGeom>
          <a:noFill/>
        </p:spPr>
        <p:txBody>
          <a:bodyPr wrap="none" rtlCol="0">
            <a:spAutoFit/>
          </a:bodyPr>
          <a:lstStyle/>
          <a:p>
            <a:r>
              <a:rPr lang="fr-FR" sz="1000" dirty="0" err="1">
                <a:solidFill>
                  <a:schemeClr val="bg1"/>
                </a:solidFill>
              </a:rPr>
              <a:t>Mapa</a:t>
            </a:r>
            <a:r>
              <a:rPr lang="fr-FR" sz="1000" dirty="0">
                <a:solidFill>
                  <a:schemeClr val="bg1"/>
                </a:solidFill>
              </a:rPr>
              <a:t> de </a:t>
            </a:r>
            <a:r>
              <a:rPr lang="fr-FR" sz="1000" dirty="0" err="1">
                <a:solidFill>
                  <a:schemeClr val="bg1"/>
                </a:solidFill>
              </a:rPr>
              <a:t>empatia</a:t>
            </a:r>
            <a:endParaRPr lang="es-AR" sz="1000" dirty="0">
              <a:solidFill>
                <a:schemeClr val="bg1"/>
              </a:solidFill>
            </a:endParaRPr>
          </a:p>
        </p:txBody>
      </p:sp>
      <p:sp>
        <p:nvSpPr>
          <p:cNvPr id="8" name="TextBox 7">
            <a:extLst>
              <a:ext uri="{FF2B5EF4-FFF2-40B4-BE49-F238E27FC236}">
                <a16:creationId xmlns:a16="http://schemas.microsoft.com/office/drawing/2014/main" id="{19CDB8CB-61FB-48A1-9A42-38FC11B9AF40}"/>
              </a:ext>
            </a:extLst>
          </p:cNvPr>
          <p:cNvSpPr txBox="1"/>
          <p:nvPr/>
        </p:nvSpPr>
        <p:spPr>
          <a:xfrm>
            <a:off x="3362251" y="5091422"/>
            <a:ext cx="1100341" cy="246221"/>
          </a:xfrm>
          <a:prstGeom prst="rect">
            <a:avLst/>
          </a:prstGeom>
          <a:noFill/>
        </p:spPr>
        <p:txBody>
          <a:bodyPr wrap="square" rtlCol="0">
            <a:spAutoFit/>
          </a:bodyPr>
          <a:lstStyle/>
          <a:p>
            <a:r>
              <a:rPr lang="fr-FR" sz="1000" dirty="0" err="1">
                <a:solidFill>
                  <a:schemeClr val="bg1"/>
                </a:solidFill>
              </a:rPr>
              <a:t>Diario</a:t>
            </a:r>
            <a:r>
              <a:rPr lang="fr-FR" sz="1000" dirty="0">
                <a:solidFill>
                  <a:schemeClr val="bg1"/>
                </a:solidFill>
              </a:rPr>
              <a:t> del </a:t>
            </a:r>
            <a:r>
              <a:rPr lang="fr-FR" sz="1000" dirty="0" err="1">
                <a:solidFill>
                  <a:schemeClr val="bg1"/>
                </a:solidFill>
              </a:rPr>
              <a:t>viaje</a:t>
            </a:r>
            <a:endParaRPr lang="es-AR" sz="1000" dirty="0">
              <a:solidFill>
                <a:schemeClr val="bg1"/>
              </a:solidFill>
            </a:endParaRPr>
          </a:p>
        </p:txBody>
      </p:sp>
      <p:pic>
        <p:nvPicPr>
          <p:cNvPr id="15" name="Picture 25" descr="A close up of a logo&#10;&#10;Description generated with very high confidence">
            <a:extLst>
              <a:ext uri="{FF2B5EF4-FFF2-40B4-BE49-F238E27FC236}">
                <a16:creationId xmlns:a16="http://schemas.microsoft.com/office/drawing/2014/main" id="{936E06AC-2935-4527-82FE-E843FBAE2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2160" y="4277960"/>
            <a:ext cx="1407653" cy="838404"/>
          </a:xfrm>
          <a:prstGeom prst="rect">
            <a:avLst/>
          </a:prstGeom>
        </p:spPr>
      </p:pic>
      <p:sp>
        <p:nvSpPr>
          <p:cNvPr id="17" name="TextBox 27">
            <a:extLst>
              <a:ext uri="{FF2B5EF4-FFF2-40B4-BE49-F238E27FC236}">
                <a16:creationId xmlns:a16="http://schemas.microsoft.com/office/drawing/2014/main" id="{BF4B3AD0-E359-4AA4-B88D-BD5F245B6A13}"/>
              </a:ext>
            </a:extLst>
          </p:cNvPr>
          <p:cNvSpPr txBox="1"/>
          <p:nvPr/>
        </p:nvSpPr>
        <p:spPr>
          <a:xfrm>
            <a:off x="4695644" y="5095094"/>
            <a:ext cx="1579852" cy="246221"/>
          </a:xfrm>
          <a:prstGeom prst="rect">
            <a:avLst/>
          </a:prstGeom>
          <a:noFill/>
        </p:spPr>
        <p:txBody>
          <a:bodyPr wrap="square" rtlCol="0">
            <a:spAutoFit/>
          </a:bodyPr>
          <a:lstStyle/>
          <a:p>
            <a:r>
              <a:rPr lang="fr-FR" sz="1000" dirty="0" err="1">
                <a:solidFill>
                  <a:schemeClr val="bg1"/>
                </a:solidFill>
              </a:rPr>
              <a:t>Análisis</a:t>
            </a:r>
            <a:r>
              <a:rPr lang="fr-FR" sz="1000" dirty="0">
                <a:solidFill>
                  <a:schemeClr val="bg1"/>
                </a:solidFill>
              </a:rPr>
              <a:t> de stakeholders</a:t>
            </a:r>
            <a:endParaRPr lang="es-AR" sz="1000" dirty="0">
              <a:solidFill>
                <a:schemeClr val="bg1"/>
              </a:solidFill>
            </a:endParaRPr>
          </a:p>
        </p:txBody>
      </p:sp>
      <p:pic>
        <p:nvPicPr>
          <p:cNvPr id="18" name="Picture 1"/>
          <p:cNvPicPr>
            <a:picLocks noGrp="1"/>
          </p:cNvPicPr>
          <p:nvPr>
            <p:ph idx="1"/>
          </p:nvPr>
        </p:nvPicPr>
        <p:blipFill>
          <a:blip r:embed="rId5" cstate="print"/>
          <a:srcRect/>
          <a:stretch>
            <a:fillRect/>
          </a:stretch>
        </p:blipFill>
        <p:spPr bwMode="auto">
          <a:xfrm>
            <a:off x="2841224" y="3169010"/>
            <a:ext cx="1356114" cy="865187"/>
          </a:xfrm>
          <a:prstGeom prst="rect">
            <a:avLst/>
          </a:prstGeom>
          <a:noFill/>
          <a:ln w="9525">
            <a:noFill/>
            <a:miter lim="800000"/>
            <a:headEnd/>
            <a:tailEnd/>
          </a:ln>
        </p:spPr>
      </p:pic>
      <p:sp>
        <p:nvSpPr>
          <p:cNvPr id="19" name="TextBox 6">
            <a:extLst>
              <a:ext uri="{FF2B5EF4-FFF2-40B4-BE49-F238E27FC236}">
                <a16:creationId xmlns:a16="http://schemas.microsoft.com/office/drawing/2014/main" id="{EAC31803-FD95-41C4-8BB8-69F4BDAA977D}"/>
              </a:ext>
            </a:extLst>
          </p:cNvPr>
          <p:cNvSpPr txBox="1"/>
          <p:nvPr/>
        </p:nvSpPr>
        <p:spPr>
          <a:xfrm>
            <a:off x="3671731" y="4001914"/>
            <a:ext cx="659155" cy="246221"/>
          </a:xfrm>
          <a:prstGeom prst="rect">
            <a:avLst/>
          </a:prstGeom>
          <a:noFill/>
        </p:spPr>
        <p:txBody>
          <a:bodyPr wrap="none" rtlCol="0">
            <a:spAutoFit/>
          </a:bodyPr>
          <a:lstStyle/>
          <a:p>
            <a:r>
              <a:rPr lang="fr-FR" sz="1000" dirty="0">
                <a:solidFill>
                  <a:schemeClr val="bg1"/>
                </a:solidFill>
              </a:rPr>
              <a:t>Persona</a:t>
            </a:r>
            <a:endParaRPr lang="es-AR" sz="1000" dirty="0">
              <a:solidFill>
                <a:schemeClr val="bg1"/>
              </a:solidFill>
            </a:endParaRPr>
          </a:p>
        </p:txBody>
      </p:sp>
    </p:spTree>
    <p:extLst>
      <p:ext uri="{BB962C8B-B14F-4D97-AF65-F5344CB8AC3E}">
        <p14:creationId xmlns:p14="http://schemas.microsoft.com/office/powerpoint/2010/main" val="134519878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ChangeAspect="1" noChangeArrowheads="1"/>
          </p:cNvPicPr>
          <p:nvPr/>
        </p:nvPicPr>
        <p:blipFill>
          <a:blip r:embed="rId2" cstate="print"/>
          <a:srcRect/>
          <a:stretch>
            <a:fillRect/>
          </a:stretch>
        </p:blipFill>
        <p:spPr bwMode="auto">
          <a:xfrm>
            <a:off x="243541" y="238125"/>
            <a:ext cx="5232400" cy="6073028"/>
          </a:xfrm>
          <a:prstGeom prst="rect">
            <a:avLst/>
          </a:prstGeom>
          <a:noFill/>
          <a:ln w="9525">
            <a:noFill/>
            <a:miter lim="800000"/>
            <a:headEnd/>
            <a:tailEnd/>
          </a:ln>
        </p:spPr>
      </p:pic>
      <p:pic>
        <p:nvPicPr>
          <p:cNvPr id="2051" name="Picture 3"/>
          <p:cNvPicPr>
            <a:picLocks noGrp="1" noChangeAspect="1" noChangeArrowheads="1"/>
          </p:cNvPicPr>
          <p:nvPr>
            <p:ph idx="1"/>
          </p:nvPr>
        </p:nvPicPr>
        <p:blipFill>
          <a:blip r:embed="rId3" cstate="print"/>
          <a:srcRect/>
          <a:stretch>
            <a:fillRect/>
          </a:stretch>
        </p:blipFill>
        <p:spPr bwMode="auto">
          <a:xfrm>
            <a:off x="5203947" y="1057835"/>
            <a:ext cx="3608360" cy="5143787"/>
          </a:xfrm>
          <a:prstGeom prst="rect">
            <a:avLst/>
          </a:prstGeom>
          <a:noFill/>
          <a:ln w="9525">
            <a:noFill/>
            <a:miter lim="800000"/>
            <a:headEnd/>
            <a:tailEnd/>
          </a:ln>
        </p:spPr>
      </p:pic>
      <p:sp>
        <p:nvSpPr>
          <p:cNvPr id="6" name="TextBox 27">
            <a:extLst>
              <a:ext uri="{FF2B5EF4-FFF2-40B4-BE49-F238E27FC236}">
                <a16:creationId xmlns:a16="http://schemas.microsoft.com/office/drawing/2014/main" id="{BF4B3AD0-E359-4AA4-B88D-BD5F245B6A13}"/>
              </a:ext>
            </a:extLst>
          </p:cNvPr>
          <p:cNvSpPr txBox="1"/>
          <p:nvPr/>
        </p:nvSpPr>
        <p:spPr>
          <a:xfrm>
            <a:off x="430005" y="6296170"/>
            <a:ext cx="4661947" cy="253916"/>
          </a:xfrm>
          <a:prstGeom prst="rect">
            <a:avLst/>
          </a:prstGeom>
          <a:noFill/>
        </p:spPr>
        <p:txBody>
          <a:bodyPr wrap="square" rtlCol="0">
            <a:spAutoFit/>
          </a:bodyPr>
          <a:lstStyle/>
          <a:p>
            <a:r>
              <a:rPr lang="fr-FR" sz="1050" dirty="0" err="1"/>
              <a:t>Fte</a:t>
            </a:r>
            <a:r>
              <a:rPr lang="fr-FR" sz="1050" dirty="0"/>
              <a:t>: </a:t>
            </a:r>
            <a:r>
              <a:rPr lang="fr-FR" sz="1050" dirty="0" err="1"/>
              <a:t>Manual</a:t>
            </a:r>
            <a:r>
              <a:rPr lang="fr-FR" sz="1050" dirty="0"/>
              <a:t> de Campo para </a:t>
            </a:r>
            <a:r>
              <a:rPr lang="fr-FR" sz="1050" dirty="0" err="1"/>
              <a:t>diseño</a:t>
            </a:r>
            <a:r>
              <a:rPr lang="fr-FR" sz="1050" dirty="0"/>
              <a:t> </a:t>
            </a:r>
            <a:r>
              <a:rPr lang="fr-FR" sz="1050" dirty="0" err="1"/>
              <a:t>centrado</a:t>
            </a:r>
            <a:r>
              <a:rPr lang="fr-FR" sz="1050" dirty="0"/>
              <a:t> en </a:t>
            </a:r>
            <a:r>
              <a:rPr lang="fr-FR" sz="1050" dirty="0" err="1"/>
              <a:t>personas</a:t>
            </a:r>
            <a:r>
              <a:rPr lang="fr-FR" sz="1050" dirty="0"/>
              <a:t>. IDEO</a:t>
            </a:r>
            <a:endParaRPr lang="es-AR" sz="1050" dirty="0"/>
          </a:p>
        </p:txBody>
      </p:sp>
      <p:sp>
        <p:nvSpPr>
          <p:cNvPr id="8" name="CuadroTexto 4"/>
          <p:cNvSpPr txBox="1"/>
          <p:nvPr/>
        </p:nvSpPr>
        <p:spPr>
          <a:xfrm>
            <a:off x="246442" y="391412"/>
            <a:ext cx="7499064" cy="784830"/>
          </a:xfrm>
          <a:prstGeom prst="rect">
            <a:avLst/>
          </a:prstGeom>
          <a:noFill/>
        </p:spPr>
        <p:txBody>
          <a:bodyPr wrap="square" rtlCol="0">
            <a:spAutoFit/>
          </a:bodyPr>
          <a:lstStyle/>
          <a:p>
            <a:r>
              <a:rPr lang="es-ES" sz="2100" dirty="0">
                <a:latin typeface="Arial"/>
                <a:cs typeface="Arial"/>
              </a:rPr>
              <a:t>Herramienta: </a:t>
            </a:r>
            <a:r>
              <a:rPr lang="fr-FR" sz="2400" b="1" dirty="0"/>
              <a:t>OBSERVAR VS INTERPRETAR</a:t>
            </a:r>
            <a:r>
              <a:rPr lang="en-GB" sz="2400" dirty="0"/>
              <a:t> </a:t>
            </a:r>
          </a:p>
          <a:p>
            <a:endParaRPr lang="en-US" sz="2100" b="1" dirty="0">
              <a:solidFill>
                <a:srgbClr val="000000"/>
              </a:solidFill>
              <a:latin typeface="Arial"/>
              <a:cs typeface="Aria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Diseño de Persona</a:t>
            </a:r>
          </a:p>
        </p:txBody>
      </p:sp>
      <p:pic>
        <p:nvPicPr>
          <p:cNvPr id="4" name="Picture 1"/>
          <p:cNvPicPr>
            <a:picLocks noGrp="1"/>
          </p:cNvPicPr>
          <p:nvPr>
            <p:ph idx="1"/>
          </p:nvPr>
        </p:nvPicPr>
        <p:blipFill>
          <a:blip r:embed="rId2" cstate="print"/>
          <a:srcRect/>
          <a:stretch>
            <a:fillRect/>
          </a:stretch>
        </p:blipFill>
        <p:spPr bwMode="auto">
          <a:xfrm>
            <a:off x="295835" y="1299881"/>
            <a:ext cx="8498541" cy="5047130"/>
          </a:xfrm>
          <a:prstGeom prst="rect">
            <a:avLst/>
          </a:prstGeom>
          <a:noFill/>
          <a:ln w="9525">
            <a:noFill/>
            <a:miter lim="800000"/>
            <a:headEnd/>
            <a:tailEnd/>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46442" y="391412"/>
            <a:ext cx="7499064" cy="1154162"/>
          </a:xfrm>
          <a:prstGeom prst="rect">
            <a:avLst/>
          </a:prstGeom>
          <a:noFill/>
        </p:spPr>
        <p:txBody>
          <a:bodyPr wrap="square" rtlCol="0">
            <a:spAutoFit/>
          </a:bodyPr>
          <a:lstStyle/>
          <a:p>
            <a:r>
              <a:rPr lang="es-ES" sz="2100" dirty="0">
                <a:latin typeface="Arial"/>
                <a:cs typeface="Arial"/>
              </a:rPr>
              <a:t>Herramienta:  </a:t>
            </a:r>
            <a:r>
              <a:rPr lang="es-ES" sz="2100" b="1" dirty="0">
                <a:latin typeface="Arial"/>
                <a:cs typeface="Arial"/>
              </a:rPr>
              <a:t>Mapa de empatía-</a:t>
            </a:r>
            <a:r>
              <a:rPr lang="fr-FR" sz="2400" b="1" dirty="0"/>
              <a:t> </a:t>
            </a:r>
          </a:p>
          <a:p>
            <a:r>
              <a:rPr lang="fr-FR" sz="2400" b="1" dirty="0"/>
              <a:t>			OBSERVAR VS INTERPRETAR</a:t>
            </a:r>
            <a:r>
              <a:rPr lang="en-GB" sz="2400" dirty="0"/>
              <a:t> </a:t>
            </a:r>
          </a:p>
          <a:p>
            <a:endParaRPr lang="en-US" sz="2100" b="1" dirty="0">
              <a:solidFill>
                <a:srgbClr val="000000"/>
              </a:solidFill>
              <a:latin typeface="Arial"/>
              <a:cs typeface="Arial"/>
            </a:endParaRPr>
          </a:p>
        </p:txBody>
      </p:sp>
      <p:sp>
        <p:nvSpPr>
          <p:cNvPr id="7" name="TextBox 13"/>
          <p:cNvSpPr txBox="1"/>
          <p:nvPr/>
        </p:nvSpPr>
        <p:spPr>
          <a:xfrm>
            <a:off x="279875" y="1011652"/>
            <a:ext cx="2142813" cy="1777410"/>
          </a:xfrm>
          <a:prstGeom prst="rect">
            <a:avLst/>
          </a:prstGeom>
          <a:noFill/>
        </p:spPr>
        <p:txBody>
          <a:bodyPr wrap="square" rtlCol="0">
            <a:spAutoFit/>
          </a:bodyPr>
          <a:lstStyle/>
          <a:p>
            <a:r>
              <a:rPr lang="es-ES" sz="1050" b="1" dirty="0">
                <a:solidFill>
                  <a:srgbClr val="000000"/>
                </a:solidFill>
                <a:latin typeface="Arial"/>
                <a:cs typeface="Arial"/>
              </a:rPr>
              <a:t>¿Para qué sirve?</a:t>
            </a:r>
          </a:p>
          <a:p>
            <a:r>
              <a:rPr lang="es-ES" sz="900" dirty="0">
                <a:solidFill>
                  <a:srgbClr val="000000"/>
                </a:solidFill>
                <a:latin typeface="Arial"/>
                <a:cs typeface="Arial"/>
              </a:rPr>
              <a:t>Es una herramienta visual utilizada para entender mejor a nuestro usuario. </a:t>
            </a:r>
          </a:p>
          <a:p>
            <a:r>
              <a:rPr lang="es-ES" sz="900" dirty="0">
                <a:solidFill>
                  <a:srgbClr val="000000"/>
                </a:solidFill>
                <a:latin typeface="Arial"/>
                <a:cs typeface="Arial"/>
              </a:rPr>
              <a:t>Va más allá de la típica identificación demográfica (edad, sexo, cuidad, educación, ingresos, etc.) </a:t>
            </a:r>
          </a:p>
          <a:p>
            <a:r>
              <a:rPr lang="es-ES" sz="900" dirty="0">
                <a:solidFill>
                  <a:srgbClr val="000000"/>
                </a:solidFill>
                <a:latin typeface="Arial"/>
                <a:cs typeface="Arial"/>
              </a:rPr>
              <a:t>Pasamos de segmentar a perfilar personas.</a:t>
            </a:r>
          </a:p>
          <a:p>
            <a:r>
              <a:rPr lang="es-ES" sz="900" dirty="0">
                <a:solidFill>
                  <a:srgbClr val="000000"/>
                </a:solidFill>
                <a:latin typeface="Arial"/>
                <a:cs typeface="Arial"/>
              </a:rPr>
              <a:t>El objetivo </a:t>
            </a:r>
            <a:r>
              <a:rPr lang="es-ES" sz="900" dirty="0" err="1">
                <a:solidFill>
                  <a:srgbClr val="000000"/>
                </a:solidFill>
                <a:latin typeface="Arial"/>
                <a:cs typeface="Arial"/>
              </a:rPr>
              <a:t>empatizar</a:t>
            </a:r>
            <a:r>
              <a:rPr lang="es-ES" sz="900" dirty="0">
                <a:solidFill>
                  <a:srgbClr val="000000"/>
                </a:solidFill>
                <a:latin typeface="Arial"/>
                <a:cs typeface="Arial"/>
              </a:rPr>
              <a:t> con nuestro usuario específico y mirar el mundo a través de sus ojos.</a:t>
            </a:r>
          </a:p>
        </p:txBody>
      </p:sp>
      <p:sp>
        <p:nvSpPr>
          <p:cNvPr id="9" name="TextBox 13"/>
          <p:cNvSpPr txBox="1"/>
          <p:nvPr/>
        </p:nvSpPr>
        <p:spPr>
          <a:xfrm>
            <a:off x="290118" y="2856734"/>
            <a:ext cx="2221134" cy="1915909"/>
          </a:xfrm>
          <a:prstGeom prst="rect">
            <a:avLst/>
          </a:prstGeom>
          <a:noFill/>
        </p:spPr>
        <p:txBody>
          <a:bodyPr wrap="square" rtlCol="0">
            <a:spAutoFit/>
          </a:bodyPr>
          <a:lstStyle/>
          <a:p>
            <a:r>
              <a:rPr lang="es-ES" sz="1050" b="1" dirty="0">
                <a:solidFill>
                  <a:srgbClr val="000000"/>
                </a:solidFill>
                <a:latin typeface="Arial"/>
                <a:cs typeface="Arial"/>
              </a:rPr>
              <a:t>¿Cómo usarlo?</a:t>
            </a:r>
          </a:p>
          <a:p>
            <a:pPr lvl="0"/>
            <a:r>
              <a:rPr lang="es-ES" sz="900" dirty="0">
                <a:solidFill>
                  <a:srgbClr val="000000"/>
                </a:solidFill>
                <a:latin typeface="Arial"/>
                <a:cs typeface="Arial"/>
              </a:rPr>
              <a:t>Después de hacer las entrevistas (o si no las hacemos, con el conocimiento que tenemos del usuario), crear un mapa de empatía para cada uno de los perfiles clave que hayamos identificado (por </a:t>
            </a:r>
            <a:r>
              <a:rPr lang="es-ES" sz="900" dirty="0" err="1">
                <a:solidFill>
                  <a:srgbClr val="000000"/>
                </a:solidFill>
                <a:latin typeface="Arial"/>
                <a:cs typeface="Arial"/>
              </a:rPr>
              <a:t>ej</a:t>
            </a:r>
            <a:r>
              <a:rPr lang="es-ES" sz="900" dirty="0">
                <a:solidFill>
                  <a:srgbClr val="000000"/>
                </a:solidFill>
                <a:latin typeface="Arial"/>
                <a:cs typeface="Arial"/>
              </a:rPr>
              <a:t>: el niño, la madre, el padre, ...).</a:t>
            </a:r>
          </a:p>
          <a:p>
            <a:pPr lvl="0"/>
            <a:r>
              <a:rPr lang="es-ES" sz="900" dirty="0">
                <a:solidFill>
                  <a:srgbClr val="000000"/>
                </a:solidFill>
                <a:latin typeface="Arial"/>
                <a:cs typeface="Arial"/>
              </a:rPr>
              <a:t>Creamos un perfil resumen que representa a “las madres”. Le asignamos un nombre, una edad, </a:t>
            </a:r>
            <a:r>
              <a:rPr lang="es-ES" sz="900" dirty="0" err="1">
                <a:solidFill>
                  <a:srgbClr val="000000"/>
                </a:solidFill>
                <a:latin typeface="Arial"/>
                <a:cs typeface="Arial"/>
              </a:rPr>
              <a:t>etc</a:t>
            </a:r>
            <a:r>
              <a:rPr lang="es-ES" sz="900" dirty="0">
                <a:solidFill>
                  <a:srgbClr val="000000"/>
                </a:solidFill>
                <a:latin typeface="Arial"/>
                <a:cs typeface="Arial"/>
              </a:rPr>
              <a:t> y completamos el mapa contestando las preguntas.</a:t>
            </a:r>
          </a:p>
          <a:p>
            <a:endParaRPr lang="es-ES" sz="900" b="1" dirty="0">
              <a:solidFill>
                <a:srgbClr val="000000"/>
              </a:solidFill>
              <a:latin typeface="Arial"/>
              <a:cs typeface="Arial"/>
            </a:endParaRPr>
          </a:p>
        </p:txBody>
      </p:sp>
      <p:sp>
        <p:nvSpPr>
          <p:cNvPr id="10" name="TextBox 13"/>
          <p:cNvSpPr txBox="1"/>
          <p:nvPr/>
        </p:nvSpPr>
        <p:spPr>
          <a:xfrm>
            <a:off x="319064" y="4728189"/>
            <a:ext cx="2192188" cy="1050288"/>
          </a:xfrm>
          <a:prstGeom prst="rect">
            <a:avLst/>
          </a:prstGeom>
          <a:noFill/>
        </p:spPr>
        <p:txBody>
          <a:bodyPr wrap="square" rtlCol="0">
            <a:spAutoFit/>
          </a:bodyPr>
          <a:lstStyle/>
          <a:p>
            <a:r>
              <a:rPr lang="es-ES" sz="1050" b="1" dirty="0">
                <a:solidFill>
                  <a:srgbClr val="000000"/>
                </a:solidFill>
                <a:latin typeface="Arial"/>
                <a:cs typeface="Arial"/>
              </a:rPr>
              <a:t>¿Qué necesito?</a:t>
            </a:r>
          </a:p>
          <a:p>
            <a:r>
              <a:rPr lang="es-ES" sz="900" b="1" dirty="0">
                <a:solidFill>
                  <a:srgbClr val="000000"/>
                </a:solidFill>
                <a:latin typeface="Arial"/>
                <a:cs typeface="Arial"/>
              </a:rPr>
              <a:t>Materiales:</a:t>
            </a:r>
          </a:p>
          <a:p>
            <a:r>
              <a:rPr lang="es-ES" sz="900" dirty="0">
                <a:solidFill>
                  <a:srgbClr val="000000"/>
                </a:solidFill>
                <a:latin typeface="Arial"/>
                <a:cs typeface="Arial"/>
              </a:rPr>
              <a:t>Post </a:t>
            </a:r>
            <a:r>
              <a:rPr lang="es-ES" sz="900" dirty="0" err="1">
                <a:solidFill>
                  <a:srgbClr val="000000"/>
                </a:solidFill>
                <a:latin typeface="Arial"/>
                <a:cs typeface="Arial"/>
              </a:rPr>
              <a:t>its</a:t>
            </a:r>
            <a:r>
              <a:rPr lang="es-ES" sz="900" dirty="0">
                <a:solidFill>
                  <a:srgbClr val="000000"/>
                </a:solidFill>
                <a:latin typeface="Arial"/>
                <a:cs typeface="Arial"/>
              </a:rPr>
              <a:t>, </a:t>
            </a:r>
            <a:r>
              <a:rPr lang="es-ES" sz="900" dirty="0" err="1">
                <a:solidFill>
                  <a:srgbClr val="000000"/>
                </a:solidFill>
                <a:latin typeface="Arial"/>
                <a:cs typeface="Arial"/>
              </a:rPr>
              <a:t>lapiz</a:t>
            </a:r>
            <a:r>
              <a:rPr lang="es-ES" sz="900" dirty="0">
                <a:solidFill>
                  <a:srgbClr val="000000"/>
                </a:solidFill>
                <a:latin typeface="Arial"/>
                <a:cs typeface="Arial"/>
              </a:rPr>
              <a:t>, el mapa de empatía (podemos dibujarlo sobre un papel grande)</a:t>
            </a:r>
          </a:p>
          <a:p>
            <a:r>
              <a:rPr lang="es-ES" sz="900" b="1" dirty="0">
                <a:solidFill>
                  <a:srgbClr val="000000"/>
                </a:solidFill>
                <a:latin typeface="Arial"/>
                <a:cs typeface="Arial"/>
              </a:rPr>
              <a:t>Tiempo: </a:t>
            </a:r>
            <a:r>
              <a:rPr lang="es-ES" sz="900" dirty="0">
                <a:solidFill>
                  <a:srgbClr val="000000"/>
                </a:solidFill>
                <a:latin typeface="Arial"/>
                <a:cs typeface="Arial"/>
              </a:rPr>
              <a:t>60 minutos</a:t>
            </a:r>
          </a:p>
          <a:p>
            <a:endParaRPr lang="es-ES" sz="675" dirty="0">
              <a:solidFill>
                <a:srgbClr val="000000"/>
              </a:solidFill>
              <a:latin typeface="Arial"/>
              <a:cs typeface="Arial"/>
            </a:endParaRPr>
          </a:p>
        </p:txBody>
      </p:sp>
      <p:sp>
        <p:nvSpPr>
          <p:cNvPr id="11" name="TextBox 13"/>
          <p:cNvSpPr txBox="1"/>
          <p:nvPr/>
        </p:nvSpPr>
        <p:spPr>
          <a:xfrm>
            <a:off x="279876" y="5751888"/>
            <a:ext cx="2142813" cy="1050288"/>
          </a:xfrm>
          <a:prstGeom prst="rect">
            <a:avLst/>
          </a:prstGeom>
          <a:noFill/>
        </p:spPr>
        <p:txBody>
          <a:bodyPr wrap="square" rtlCol="0">
            <a:spAutoFit/>
          </a:bodyPr>
          <a:lstStyle/>
          <a:p>
            <a:r>
              <a:rPr lang="es-ES" sz="1050" b="1" dirty="0">
                <a:solidFill>
                  <a:srgbClr val="000000"/>
                </a:solidFill>
                <a:latin typeface="Arial"/>
                <a:cs typeface="Arial"/>
              </a:rPr>
              <a:t>Consejos / Ejemplos</a:t>
            </a:r>
          </a:p>
          <a:p>
            <a:r>
              <a:rPr lang="es-ES" sz="900" dirty="0">
                <a:solidFill>
                  <a:srgbClr val="000000"/>
                </a:solidFill>
                <a:latin typeface="Arial"/>
                <a:cs typeface="Arial"/>
              </a:rPr>
              <a:t>Darle una personalidad definida, esto nos ayudará a la hora de diseñar soluciones para esa persona (que representa un grupo de personas). Nos ayudará a tomar decisiones.</a:t>
            </a:r>
            <a:endParaRPr lang="es-ES" sz="900" dirty="0">
              <a:latin typeface="Arial"/>
              <a:cs typeface="Arial"/>
            </a:endParaRPr>
          </a:p>
          <a:p>
            <a:endParaRPr lang="es-ES" sz="675" dirty="0"/>
          </a:p>
        </p:txBody>
      </p:sp>
      <p:sp>
        <p:nvSpPr>
          <p:cNvPr id="12" name="Rectángulo 11"/>
          <p:cNvSpPr/>
          <p:nvPr/>
        </p:nvSpPr>
        <p:spPr>
          <a:xfrm>
            <a:off x="246442" y="806910"/>
            <a:ext cx="2264810" cy="5976099"/>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83874" y="1687398"/>
            <a:ext cx="6560126" cy="4215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cap="flat">
                <a:solidFill>
                  <a:schemeClr val="tx1"/>
                </a:solidFill>
                <a:round/>
                <a:headEnd/>
                <a:tailEnd/>
              </a14:hiddenLine>
            </a:ext>
          </a:extLst>
        </p:spPr>
      </p:pic>
    </p:spTree>
    <p:extLst>
      <p:ext uri="{BB962C8B-B14F-4D97-AF65-F5344CB8AC3E}">
        <p14:creationId xmlns:p14="http://schemas.microsoft.com/office/powerpoint/2010/main" val="2012300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210323" y="266634"/>
            <a:ext cx="4221027" cy="415498"/>
          </a:xfrm>
          <a:prstGeom prst="rect">
            <a:avLst/>
          </a:prstGeom>
          <a:noFill/>
        </p:spPr>
        <p:txBody>
          <a:bodyPr wrap="none" rtlCol="0">
            <a:spAutoFit/>
          </a:bodyPr>
          <a:lstStyle/>
          <a:p>
            <a:r>
              <a:rPr lang="es-ES" sz="2100" dirty="0">
                <a:latin typeface="Arial"/>
                <a:cs typeface="Arial"/>
              </a:rPr>
              <a:t>Herramienta:  </a:t>
            </a:r>
            <a:r>
              <a:rPr lang="es-ES" sz="2100" b="1" dirty="0" err="1">
                <a:latin typeface="Arial"/>
                <a:cs typeface="Arial"/>
              </a:rPr>
              <a:t>User</a:t>
            </a:r>
            <a:r>
              <a:rPr lang="es-ES" sz="2100" b="1" dirty="0">
                <a:latin typeface="Arial"/>
                <a:cs typeface="Arial"/>
              </a:rPr>
              <a:t> </a:t>
            </a:r>
            <a:r>
              <a:rPr lang="es-ES" sz="2100" b="1" dirty="0" err="1">
                <a:latin typeface="Arial"/>
                <a:cs typeface="Arial"/>
              </a:rPr>
              <a:t>Journey</a:t>
            </a:r>
            <a:r>
              <a:rPr lang="es-ES" sz="2100" b="1" dirty="0">
                <a:latin typeface="Arial"/>
                <a:cs typeface="Arial"/>
              </a:rPr>
              <a:t> </a:t>
            </a:r>
            <a:r>
              <a:rPr lang="es-ES" sz="2100" b="1" dirty="0" err="1">
                <a:latin typeface="Arial"/>
                <a:cs typeface="Arial"/>
              </a:rPr>
              <a:t>Map</a:t>
            </a:r>
            <a:endParaRPr lang="en-US" sz="2100" b="1" dirty="0">
              <a:solidFill>
                <a:srgbClr val="000000"/>
              </a:solidFill>
              <a:latin typeface="Arial"/>
              <a:cs typeface="Arial"/>
            </a:endParaRPr>
          </a:p>
        </p:txBody>
      </p:sp>
      <p:sp>
        <p:nvSpPr>
          <p:cNvPr id="16" name="TextBox 13"/>
          <p:cNvSpPr txBox="1"/>
          <p:nvPr/>
        </p:nvSpPr>
        <p:spPr>
          <a:xfrm>
            <a:off x="210326" y="866530"/>
            <a:ext cx="2306630" cy="1465786"/>
          </a:xfrm>
          <a:prstGeom prst="rect">
            <a:avLst/>
          </a:prstGeom>
          <a:noFill/>
        </p:spPr>
        <p:txBody>
          <a:bodyPr wrap="square" rtlCol="0">
            <a:spAutoFit/>
          </a:bodyPr>
          <a:lstStyle/>
          <a:p>
            <a:r>
              <a:rPr lang="es-ES" sz="1050" b="1" dirty="0">
                <a:solidFill>
                  <a:srgbClr val="000000"/>
                </a:solidFill>
                <a:latin typeface="Arial"/>
                <a:cs typeface="Arial"/>
              </a:rPr>
              <a:t>¿Para qué sirve?</a:t>
            </a:r>
          </a:p>
          <a:p>
            <a:r>
              <a:rPr lang="es-ES" sz="900" dirty="0">
                <a:solidFill>
                  <a:srgbClr val="000000"/>
                </a:solidFill>
                <a:latin typeface="Arial"/>
                <a:cs typeface="Arial"/>
              </a:rPr>
              <a:t>Es una herramienta visual para mapear relación punto a punto de un usuario con una problemática. </a:t>
            </a:r>
          </a:p>
          <a:p>
            <a:r>
              <a:rPr lang="es-ES" sz="900" dirty="0">
                <a:solidFill>
                  <a:srgbClr val="000000"/>
                </a:solidFill>
                <a:latin typeface="Arial"/>
                <a:cs typeface="Arial"/>
              </a:rPr>
              <a:t>Permite visualizar y entender el estado actual y detectar dónde están los problemas para identificar oportunidades de crear (o mejorar) la situación del usuario.</a:t>
            </a:r>
          </a:p>
          <a:p>
            <a:endParaRPr lang="es-ES" sz="675" dirty="0">
              <a:solidFill>
                <a:srgbClr val="000000"/>
              </a:solidFill>
              <a:latin typeface="Arial"/>
              <a:cs typeface="Arial"/>
            </a:endParaRPr>
          </a:p>
        </p:txBody>
      </p:sp>
      <p:sp>
        <p:nvSpPr>
          <p:cNvPr id="17" name="TextBox 13"/>
          <p:cNvSpPr txBox="1"/>
          <p:nvPr/>
        </p:nvSpPr>
        <p:spPr>
          <a:xfrm>
            <a:off x="210324" y="2122412"/>
            <a:ext cx="2306630" cy="2746906"/>
          </a:xfrm>
          <a:prstGeom prst="rect">
            <a:avLst/>
          </a:prstGeom>
          <a:noFill/>
        </p:spPr>
        <p:txBody>
          <a:bodyPr wrap="square" rtlCol="0">
            <a:spAutoFit/>
          </a:bodyPr>
          <a:lstStyle/>
          <a:p>
            <a:r>
              <a:rPr lang="es-ES" sz="1050" b="1" dirty="0">
                <a:solidFill>
                  <a:srgbClr val="000000"/>
                </a:solidFill>
                <a:latin typeface="Arial"/>
                <a:cs typeface="Arial"/>
              </a:rPr>
              <a:t>¿Cómo usarlo?</a:t>
            </a:r>
          </a:p>
          <a:p>
            <a:pPr lvl="0"/>
            <a:r>
              <a:rPr lang="es-ES" sz="900" dirty="0">
                <a:solidFill>
                  <a:srgbClr val="000000"/>
                </a:solidFill>
                <a:latin typeface="Arial"/>
                <a:cs typeface="Arial"/>
              </a:rPr>
              <a:t>Después de hacer las entrevistas (o si no las hacemos, con el conocimiento que tenemos de los usuarios), crear un </a:t>
            </a:r>
            <a:r>
              <a:rPr lang="es-ES" sz="900" dirty="0" err="1">
                <a:solidFill>
                  <a:srgbClr val="000000"/>
                </a:solidFill>
                <a:latin typeface="Arial"/>
                <a:cs typeface="Arial"/>
              </a:rPr>
              <a:t>user</a:t>
            </a:r>
            <a:r>
              <a:rPr lang="es-ES" sz="900" dirty="0">
                <a:solidFill>
                  <a:srgbClr val="000000"/>
                </a:solidFill>
                <a:latin typeface="Arial"/>
                <a:cs typeface="Arial"/>
              </a:rPr>
              <a:t> </a:t>
            </a:r>
            <a:r>
              <a:rPr lang="es-ES" sz="900" dirty="0" err="1">
                <a:solidFill>
                  <a:srgbClr val="000000"/>
                </a:solidFill>
                <a:latin typeface="Arial"/>
                <a:cs typeface="Arial"/>
              </a:rPr>
              <a:t>journey</a:t>
            </a:r>
            <a:r>
              <a:rPr lang="es-ES" sz="900" dirty="0">
                <a:solidFill>
                  <a:srgbClr val="000000"/>
                </a:solidFill>
                <a:latin typeface="Arial"/>
                <a:cs typeface="Arial"/>
              </a:rPr>
              <a:t> </a:t>
            </a:r>
            <a:r>
              <a:rPr lang="es-ES" sz="900" dirty="0" err="1">
                <a:solidFill>
                  <a:srgbClr val="000000"/>
                </a:solidFill>
                <a:latin typeface="Arial"/>
                <a:cs typeface="Arial"/>
              </a:rPr>
              <a:t>map</a:t>
            </a:r>
            <a:endParaRPr lang="es-ES" sz="900" dirty="0">
              <a:solidFill>
                <a:srgbClr val="000000"/>
              </a:solidFill>
              <a:latin typeface="Arial"/>
              <a:cs typeface="Arial"/>
            </a:endParaRPr>
          </a:p>
          <a:p>
            <a:pPr lvl="0"/>
            <a:r>
              <a:rPr lang="es-ES" sz="900" dirty="0">
                <a:solidFill>
                  <a:srgbClr val="000000"/>
                </a:solidFill>
                <a:latin typeface="Arial"/>
                <a:cs typeface="Arial"/>
              </a:rPr>
              <a:t>Puede ser para:</a:t>
            </a:r>
          </a:p>
          <a:p>
            <a:pPr lvl="1"/>
            <a:r>
              <a:rPr lang="es-ES" sz="900" dirty="0">
                <a:solidFill>
                  <a:srgbClr val="000000"/>
                </a:solidFill>
                <a:latin typeface="Arial"/>
                <a:cs typeface="Arial"/>
              </a:rPr>
              <a:t>Una situación: ir a buscar agua, ir a la escuela,...</a:t>
            </a:r>
          </a:p>
          <a:p>
            <a:pPr lvl="1"/>
            <a:r>
              <a:rPr lang="es-ES" sz="900" dirty="0">
                <a:solidFill>
                  <a:srgbClr val="000000"/>
                </a:solidFill>
                <a:latin typeface="Arial"/>
                <a:cs typeface="Arial"/>
              </a:rPr>
              <a:t>Para un período de tiempo: un día, una semana, un mes, un año,...</a:t>
            </a:r>
          </a:p>
          <a:p>
            <a:pPr lvl="0"/>
            <a:r>
              <a:rPr lang="es-ES" sz="900" dirty="0">
                <a:solidFill>
                  <a:srgbClr val="000000"/>
                </a:solidFill>
                <a:latin typeface="Arial"/>
                <a:cs typeface="Arial"/>
              </a:rPr>
              <a:t>Mapeamos los momentos claves (Fases) y marcamos cómo se siente esa persona en ese momento. Luego vamos rellenando las casillas: Qué necesita, Punto de interacción (</a:t>
            </a:r>
            <a:r>
              <a:rPr lang="es-ES" sz="900" dirty="0" err="1">
                <a:solidFill>
                  <a:srgbClr val="000000"/>
                </a:solidFill>
                <a:latin typeface="Arial"/>
                <a:cs typeface="Arial"/>
              </a:rPr>
              <a:t>ej</a:t>
            </a:r>
            <a:r>
              <a:rPr lang="es-ES" sz="900" dirty="0">
                <a:solidFill>
                  <a:srgbClr val="000000"/>
                </a:solidFill>
                <a:latin typeface="Arial"/>
                <a:cs typeface="Arial"/>
              </a:rPr>
              <a:t>: la escuela, la ONG, una persona,...) y las ideas que se nos ocurran para mejorar esa interacción/ese momento.</a:t>
            </a:r>
          </a:p>
        </p:txBody>
      </p:sp>
      <p:sp>
        <p:nvSpPr>
          <p:cNvPr id="18" name="TextBox 13"/>
          <p:cNvSpPr txBox="1"/>
          <p:nvPr/>
        </p:nvSpPr>
        <p:spPr>
          <a:xfrm>
            <a:off x="210324" y="4797379"/>
            <a:ext cx="2306629" cy="1050288"/>
          </a:xfrm>
          <a:prstGeom prst="rect">
            <a:avLst/>
          </a:prstGeom>
          <a:noFill/>
        </p:spPr>
        <p:txBody>
          <a:bodyPr wrap="square" rtlCol="0">
            <a:spAutoFit/>
          </a:bodyPr>
          <a:lstStyle/>
          <a:p>
            <a:r>
              <a:rPr lang="es-ES" sz="1050" b="1" dirty="0">
                <a:solidFill>
                  <a:srgbClr val="000000"/>
                </a:solidFill>
                <a:latin typeface="Arial"/>
                <a:cs typeface="Arial"/>
              </a:rPr>
              <a:t>¿Qué necesito?</a:t>
            </a:r>
          </a:p>
          <a:p>
            <a:r>
              <a:rPr lang="es-ES" sz="900" b="1" dirty="0">
                <a:solidFill>
                  <a:srgbClr val="000000"/>
                </a:solidFill>
                <a:latin typeface="Arial"/>
                <a:cs typeface="Arial"/>
              </a:rPr>
              <a:t>Materiales:</a:t>
            </a:r>
          </a:p>
          <a:p>
            <a:r>
              <a:rPr lang="es-ES" sz="900" dirty="0">
                <a:solidFill>
                  <a:srgbClr val="000000"/>
                </a:solidFill>
                <a:latin typeface="Arial"/>
                <a:cs typeface="Arial"/>
              </a:rPr>
              <a:t>Post </a:t>
            </a:r>
            <a:r>
              <a:rPr lang="es-ES" sz="900" dirty="0" err="1">
                <a:solidFill>
                  <a:srgbClr val="000000"/>
                </a:solidFill>
                <a:latin typeface="Arial"/>
                <a:cs typeface="Arial"/>
              </a:rPr>
              <a:t>its</a:t>
            </a:r>
            <a:r>
              <a:rPr lang="es-ES" sz="900" dirty="0">
                <a:solidFill>
                  <a:srgbClr val="000000"/>
                </a:solidFill>
                <a:latin typeface="Arial"/>
                <a:cs typeface="Arial"/>
              </a:rPr>
              <a:t>, </a:t>
            </a:r>
            <a:r>
              <a:rPr lang="es-ES" sz="900" dirty="0" err="1">
                <a:solidFill>
                  <a:srgbClr val="000000"/>
                </a:solidFill>
                <a:latin typeface="Arial"/>
                <a:cs typeface="Arial"/>
              </a:rPr>
              <a:t>lapiz</a:t>
            </a:r>
            <a:r>
              <a:rPr lang="es-ES" sz="900" dirty="0">
                <a:solidFill>
                  <a:srgbClr val="000000"/>
                </a:solidFill>
                <a:latin typeface="Arial"/>
                <a:cs typeface="Arial"/>
              </a:rPr>
              <a:t>, el </a:t>
            </a:r>
            <a:r>
              <a:rPr lang="es-ES" sz="900" dirty="0" err="1">
                <a:solidFill>
                  <a:srgbClr val="000000"/>
                </a:solidFill>
                <a:latin typeface="Arial"/>
                <a:cs typeface="Arial"/>
              </a:rPr>
              <a:t>user</a:t>
            </a:r>
            <a:r>
              <a:rPr lang="es-ES" sz="900" dirty="0">
                <a:solidFill>
                  <a:srgbClr val="000000"/>
                </a:solidFill>
                <a:latin typeface="Arial"/>
                <a:cs typeface="Arial"/>
              </a:rPr>
              <a:t> </a:t>
            </a:r>
            <a:r>
              <a:rPr lang="es-ES" sz="900" dirty="0" err="1">
                <a:solidFill>
                  <a:srgbClr val="000000"/>
                </a:solidFill>
                <a:latin typeface="Arial"/>
                <a:cs typeface="Arial"/>
              </a:rPr>
              <a:t>journey</a:t>
            </a:r>
            <a:r>
              <a:rPr lang="es-ES" sz="900" dirty="0">
                <a:solidFill>
                  <a:srgbClr val="000000"/>
                </a:solidFill>
                <a:latin typeface="Arial"/>
                <a:cs typeface="Arial"/>
              </a:rPr>
              <a:t> </a:t>
            </a:r>
            <a:r>
              <a:rPr lang="es-ES" sz="900" dirty="0" err="1">
                <a:solidFill>
                  <a:srgbClr val="000000"/>
                </a:solidFill>
                <a:latin typeface="Arial"/>
                <a:cs typeface="Arial"/>
              </a:rPr>
              <a:t>map</a:t>
            </a:r>
            <a:r>
              <a:rPr lang="es-ES" sz="900" dirty="0">
                <a:solidFill>
                  <a:srgbClr val="000000"/>
                </a:solidFill>
                <a:latin typeface="Arial"/>
                <a:cs typeface="Arial"/>
              </a:rPr>
              <a:t>(podemos dibujarlo sobre un papel grande)</a:t>
            </a:r>
          </a:p>
          <a:p>
            <a:r>
              <a:rPr lang="es-ES" sz="900" b="1" dirty="0">
                <a:solidFill>
                  <a:srgbClr val="000000"/>
                </a:solidFill>
                <a:latin typeface="Arial"/>
                <a:cs typeface="Arial"/>
              </a:rPr>
              <a:t>Tiempo: </a:t>
            </a:r>
            <a:r>
              <a:rPr lang="es-ES" sz="900" dirty="0">
                <a:solidFill>
                  <a:srgbClr val="000000"/>
                </a:solidFill>
                <a:latin typeface="Arial"/>
                <a:cs typeface="Arial"/>
              </a:rPr>
              <a:t>60 minutos</a:t>
            </a:r>
          </a:p>
          <a:p>
            <a:endParaRPr lang="es-ES" sz="675" dirty="0">
              <a:solidFill>
                <a:srgbClr val="000000"/>
              </a:solidFill>
              <a:latin typeface="Arial"/>
              <a:cs typeface="Arial"/>
            </a:endParaRPr>
          </a:p>
        </p:txBody>
      </p:sp>
      <p:sp>
        <p:nvSpPr>
          <p:cNvPr id="19" name="TextBox 13"/>
          <p:cNvSpPr txBox="1"/>
          <p:nvPr/>
        </p:nvSpPr>
        <p:spPr>
          <a:xfrm>
            <a:off x="210323" y="5711648"/>
            <a:ext cx="2306629" cy="1084912"/>
          </a:xfrm>
          <a:prstGeom prst="rect">
            <a:avLst/>
          </a:prstGeom>
          <a:noFill/>
        </p:spPr>
        <p:txBody>
          <a:bodyPr wrap="square" rtlCol="0">
            <a:spAutoFit/>
          </a:bodyPr>
          <a:lstStyle/>
          <a:p>
            <a:r>
              <a:rPr lang="es-ES" sz="1050" b="1" dirty="0">
                <a:solidFill>
                  <a:srgbClr val="000000"/>
                </a:solidFill>
                <a:latin typeface="Arial"/>
                <a:cs typeface="Arial"/>
              </a:rPr>
              <a:t>Consejos / Ejemplos</a:t>
            </a:r>
          </a:p>
          <a:p>
            <a:r>
              <a:rPr lang="es-ES" sz="900" dirty="0">
                <a:solidFill>
                  <a:srgbClr val="000000"/>
                </a:solidFill>
                <a:latin typeface="Arial"/>
                <a:cs typeface="Arial"/>
              </a:rPr>
              <a:t>Crear un </a:t>
            </a:r>
            <a:r>
              <a:rPr lang="es-ES" sz="900" dirty="0" err="1">
                <a:solidFill>
                  <a:srgbClr val="000000"/>
                </a:solidFill>
                <a:latin typeface="Arial"/>
                <a:cs typeface="Arial"/>
              </a:rPr>
              <a:t>user</a:t>
            </a:r>
            <a:r>
              <a:rPr lang="es-ES" sz="900" dirty="0">
                <a:solidFill>
                  <a:srgbClr val="000000"/>
                </a:solidFill>
                <a:latin typeface="Arial"/>
                <a:cs typeface="Arial"/>
              </a:rPr>
              <a:t> </a:t>
            </a:r>
            <a:r>
              <a:rPr lang="es-ES" sz="900" dirty="0" err="1">
                <a:solidFill>
                  <a:srgbClr val="000000"/>
                </a:solidFill>
                <a:latin typeface="Arial"/>
                <a:cs typeface="Arial"/>
              </a:rPr>
              <a:t>journey</a:t>
            </a:r>
            <a:r>
              <a:rPr lang="es-ES" sz="900" dirty="0">
                <a:solidFill>
                  <a:srgbClr val="000000"/>
                </a:solidFill>
                <a:latin typeface="Arial"/>
                <a:cs typeface="Arial"/>
              </a:rPr>
              <a:t> </a:t>
            </a:r>
            <a:r>
              <a:rPr lang="es-ES" sz="900" dirty="0" err="1">
                <a:solidFill>
                  <a:srgbClr val="000000"/>
                </a:solidFill>
                <a:latin typeface="Arial"/>
                <a:cs typeface="Arial"/>
              </a:rPr>
              <a:t>map</a:t>
            </a:r>
            <a:r>
              <a:rPr lang="es-ES" sz="900" dirty="0">
                <a:solidFill>
                  <a:srgbClr val="000000"/>
                </a:solidFill>
                <a:latin typeface="Arial"/>
                <a:cs typeface="Arial"/>
              </a:rPr>
              <a:t> para cada uno de los usuarios clave (pueden combinarse en un solo mapa también)</a:t>
            </a:r>
          </a:p>
          <a:p>
            <a:r>
              <a:rPr lang="es-ES" sz="900" dirty="0">
                <a:solidFill>
                  <a:srgbClr val="000000"/>
                </a:solidFill>
                <a:latin typeface="Arial"/>
                <a:cs typeface="Arial"/>
              </a:rPr>
              <a:t>Pensar en los momentos críticos: pueden ser grandes problemas o pequeñas interacciones personales.</a:t>
            </a:r>
            <a:endParaRPr lang="es-ES" sz="900" dirty="0"/>
          </a:p>
        </p:txBody>
      </p:sp>
      <p:sp>
        <p:nvSpPr>
          <p:cNvPr id="20" name="Rectángulo 19"/>
          <p:cNvSpPr/>
          <p:nvPr/>
        </p:nvSpPr>
        <p:spPr>
          <a:xfrm>
            <a:off x="210325" y="853854"/>
            <a:ext cx="2306631" cy="5938660"/>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14920" y="1580611"/>
            <a:ext cx="6429081" cy="4018911"/>
          </a:xfrm>
          <a:prstGeom prst="rect">
            <a:avLst/>
          </a:prstGeom>
        </p:spPr>
      </p:pic>
    </p:spTree>
    <p:extLst>
      <p:ext uri="{BB962C8B-B14F-4D97-AF65-F5344CB8AC3E}">
        <p14:creationId xmlns:p14="http://schemas.microsoft.com/office/powerpoint/2010/main" val="1161158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p:nvPr/>
        </p:nvSpPr>
        <p:spPr>
          <a:xfrm>
            <a:off x="4751257" y="1681001"/>
            <a:ext cx="4158462" cy="3942438"/>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Oval 4"/>
          <p:cNvSpPr/>
          <p:nvPr/>
        </p:nvSpPr>
        <p:spPr>
          <a:xfrm>
            <a:off x="5507341" y="2437085"/>
            <a:ext cx="2612367" cy="2476660"/>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 name="Oval 3"/>
          <p:cNvSpPr/>
          <p:nvPr/>
        </p:nvSpPr>
        <p:spPr>
          <a:xfrm>
            <a:off x="6263425" y="3193168"/>
            <a:ext cx="959645" cy="909794"/>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0" name="TextBox 9"/>
          <p:cNvSpPr txBox="1"/>
          <p:nvPr/>
        </p:nvSpPr>
        <p:spPr>
          <a:xfrm>
            <a:off x="2753035" y="3085156"/>
            <a:ext cx="1404156" cy="784830"/>
          </a:xfrm>
          <a:prstGeom prst="rect">
            <a:avLst/>
          </a:prstGeom>
          <a:noFill/>
        </p:spPr>
        <p:txBody>
          <a:bodyPr wrap="square" rtlCol="0">
            <a:spAutoFit/>
          </a:bodyPr>
          <a:lstStyle/>
          <a:p>
            <a:r>
              <a:rPr lang="es-ES" sz="900" b="1">
                <a:latin typeface="Arial"/>
                <a:cs typeface="Arial"/>
              </a:rPr>
              <a:t>Importante</a:t>
            </a:r>
            <a:r>
              <a:rPr lang="es-ES" sz="900">
                <a:latin typeface="Arial"/>
                <a:cs typeface="Arial"/>
              </a:rPr>
              <a:t> = </a:t>
            </a:r>
          </a:p>
          <a:p>
            <a:r>
              <a:rPr lang="es-ES" sz="900">
                <a:latin typeface="Arial"/>
                <a:cs typeface="Arial"/>
              </a:rPr>
              <a:t>Círculo del medio</a:t>
            </a:r>
          </a:p>
          <a:p>
            <a:endParaRPr lang="es-ES" sz="900">
              <a:latin typeface="Arial"/>
              <a:cs typeface="Arial"/>
            </a:endParaRPr>
          </a:p>
          <a:p>
            <a:r>
              <a:rPr lang="es-ES" sz="900" b="1">
                <a:latin typeface="Arial"/>
                <a:cs typeface="Arial"/>
              </a:rPr>
              <a:t>Menos importante </a:t>
            </a:r>
            <a:r>
              <a:rPr lang="es-ES" sz="900">
                <a:latin typeface="Arial"/>
                <a:cs typeface="Arial"/>
              </a:rPr>
              <a:t>= </a:t>
            </a:r>
          </a:p>
          <a:p>
            <a:r>
              <a:rPr lang="es-ES" sz="900">
                <a:latin typeface="Arial"/>
                <a:cs typeface="Arial"/>
              </a:rPr>
              <a:t>Círculo de afuera</a:t>
            </a:r>
          </a:p>
        </p:txBody>
      </p:sp>
      <p:sp>
        <p:nvSpPr>
          <p:cNvPr id="11" name="TextBox 10"/>
          <p:cNvSpPr txBox="1"/>
          <p:nvPr/>
        </p:nvSpPr>
        <p:spPr>
          <a:xfrm>
            <a:off x="2699029" y="4975367"/>
            <a:ext cx="1728192" cy="900246"/>
          </a:xfrm>
          <a:prstGeom prst="rect">
            <a:avLst/>
          </a:prstGeom>
          <a:noFill/>
        </p:spPr>
        <p:txBody>
          <a:bodyPr wrap="square" rtlCol="0">
            <a:spAutoFit/>
          </a:bodyPr>
          <a:lstStyle/>
          <a:p>
            <a:r>
              <a:rPr lang="es-ES" sz="1050" dirty="0">
                <a:latin typeface="Arial"/>
                <a:cs typeface="Arial"/>
              </a:rPr>
              <a:t>	= positiva</a:t>
            </a:r>
          </a:p>
          <a:p>
            <a:endParaRPr lang="es-ES" sz="1050" dirty="0">
              <a:latin typeface="Arial"/>
              <a:cs typeface="Arial"/>
            </a:endParaRPr>
          </a:p>
          <a:p>
            <a:r>
              <a:rPr lang="es-ES" sz="1050" dirty="0">
                <a:latin typeface="Arial"/>
                <a:cs typeface="Arial"/>
              </a:rPr>
              <a:t>	= tensiones</a:t>
            </a:r>
          </a:p>
          <a:p>
            <a:endParaRPr lang="es-ES" sz="1050" dirty="0">
              <a:latin typeface="Arial"/>
              <a:cs typeface="Arial"/>
            </a:endParaRPr>
          </a:p>
        </p:txBody>
      </p:sp>
      <p:cxnSp>
        <p:nvCxnSpPr>
          <p:cNvPr id="12" name="Straight Arrow Connector 12"/>
          <p:cNvCxnSpPr/>
          <p:nvPr/>
        </p:nvCxnSpPr>
        <p:spPr>
          <a:xfrm>
            <a:off x="3671137" y="3301181"/>
            <a:ext cx="2052228" cy="0"/>
          </a:xfrm>
          <a:prstGeom prst="straightConnector1">
            <a:avLst/>
          </a:prstGeom>
          <a:ln w="3175">
            <a:solidFill>
              <a:schemeClr val="bg1">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4"/>
          <p:cNvCxnSpPr/>
          <p:nvPr/>
        </p:nvCxnSpPr>
        <p:spPr>
          <a:xfrm>
            <a:off x="3887161" y="3679223"/>
            <a:ext cx="1026114" cy="0"/>
          </a:xfrm>
          <a:prstGeom prst="straightConnector1">
            <a:avLst/>
          </a:prstGeom>
          <a:ln w="3175">
            <a:solidFill>
              <a:schemeClr val="bg1">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4" name="Picture 2" descr="Afbeeldingsresultaat voor icon hea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1077" y="4975367"/>
            <a:ext cx="216024" cy="216024"/>
          </a:xfrm>
          <a:prstGeom prst="rect">
            <a:avLst/>
          </a:prstGeom>
          <a:noFill/>
        </p:spPr>
      </p:pic>
      <p:pic>
        <p:nvPicPr>
          <p:cNvPr id="15" name="Picture 4" descr="Afbeeldingsresultaat voor icon thun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7071" y="5299403"/>
            <a:ext cx="270030" cy="270030"/>
          </a:xfrm>
          <a:prstGeom prst="rect">
            <a:avLst/>
          </a:prstGeom>
          <a:noFill/>
        </p:spPr>
      </p:pic>
      <p:sp>
        <p:nvSpPr>
          <p:cNvPr id="16" name="TextBox 22"/>
          <p:cNvSpPr txBox="1"/>
          <p:nvPr/>
        </p:nvSpPr>
        <p:spPr>
          <a:xfrm>
            <a:off x="2728402" y="2487616"/>
            <a:ext cx="1458162" cy="507831"/>
          </a:xfrm>
          <a:prstGeom prst="rect">
            <a:avLst/>
          </a:prstGeom>
          <a:noFill/>
          <a:ln>
            <a:solidFill>
              <a:schemeClr val="accent3">
                <a:lumMod val="20000"/>
                <a:lumOff val="80000"/>
              </a:schemeClr>
            </a:solidFill>
          </a:ln>
        </p:spPr>
        <p:txBody>
          <a:bodyPr wrap="square" rtlCol="0">
            <a:spAutoFit/>
          </a:bodyPr>
          <a:lstStyle/>
          <a:p>
            <a:pPr algn="ctr"/>
            <a:r>
              <a:rPr lang="es-ES" sz="900" b="1">
                <a:solidFill>
                  <a:srgbClr val="000000"/>
                </a:solidFill>
                <a:latin typeface="Arial"/>
                <a:cs typeface="Arial"/>
              </a:rPr>
              <a:t>¿Cuán importante es cada stakeholder para el beneficiario?</a:t>
            </a:r>
          </a:p>
        </p:txBody>
      </p:sp>
      <p:pic>
        <p:nvPicPr>
          <p:cNvPr id="18" name="Picture 6" descr="Afbeeldingsresultaat voor beneficiary ic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9449" y="3409193"/>
            <a:ext cx="594066" cy="537899"/>
          </a:xfrm>
          <a:prstGeom prst="rect">
            <a:avLst/>
          </a:prstGeom>
          <a:noFill/>
        </p:spPr>
      </p:pic>
      <p:sp>
        <p:nvSpPr>
          <p:cNvPr id="19" name="CuadroTexto 18"/>
          <p:cNvSpPr txBox="1"/>
          <p:nvPr/>
        </p:nvSpPr>
        <p:spPr>
          <a:xfrm>
            <a:off x="248041" y="1145001"/>
            <a:ext cx="4700326" cy="415498"/>
          </a:xfrm>
          <a:prstGeom prst="rect">
            <a:avLst/>
          </a:prstGeom>
          <a:noFill/>
        </p:spPr>
        <p:txBody>
          <a:bodyPr wrap="none" rtlCol="0">
            <a:spAutoFit/>
          </a:bodyPr>
          <a:lstStyle/>
          <a:p>
            <a:r>
              <a:rPr lang="es-ES" sz="2100" dirty="0">
                <a:latin typeface="Arial"/>
                <a:cs typeface="Arial"/>
              </a:rPr>
              <a:t>Herramienta:  </a:t>
            </a:r>
            <a:r>
              <a:rPr lang="es-ES" sz="2100" b="1" dirty="0">
                <a:latin typeface="Arial"/>
                <a:cs typeface="Arial"/>
              </a:rPr>
              <a:t>Mapa de </a:t>
            </a:r>
            <a:r>
              <a:rPr lang="es-ES" sz="2100" b="1" dirty="0" err="1">
                <a:latin typeface="Arial"/>
                <a:cs typeface="Arial"/>
              </a:rPr>
              <a:t>stakeholders</a:t>
            </a:r>
            <a:endParaRPr lang="en-US" sz="2100" b="1" dirty="0">
              <a:solidFill>
                <a:srgbClr val="000000"/>
              </a:solidFill>
              <a:latin typeface="Arial"/>
              <a:cs typeface="Arial"/>
            </a:endParaRPr>
          </a:p>
        </p:txBody>
      </p:sp>
      <p:sp>
        <p:nvSpPr>
          <p:cNvPr id="20" name="TextBox 22"/>
          <p:cNvSpPr txBox="1"/>
          <p:nvPr/>
        </p:nvSpPr>
        <p:spPr>
          <a:xfrm>
            <a:off x="2512812" y="4384480"/>
            <a:ext cx="1938608" cy="507831"/>
          </a:xfrm>
          <a:prstGeom prst="rect">
            <a:avLst/>
          </a:prstGeom>
          <a:noFill/>
          <a:ln>
            <a:solidFill>
              <a:schemeClr val="accent3">
                <a:lumMod val="20000"/>
                <a:lumOff val="80000"/>
              </a:schemeClr>
            </a:solidFill>
          </a:ln>
        </p:spPr>
        <p:txBody>
          <a:bodyPr wrap="square" rtlCol="0">
            <a:spAutoFit/>
          </a:bodyPr>
          <a:lstStyle/>
          <a:p>
            <a:pPr algn="ctr"/>
            <a:r>
              <a:rPr lang="es-ES" sz="900" b="1">
                <a:solidFill>
                  <a:srgbClr val="000000"/>
                </a:solidFill>
                <a:latin typeface="Arial"/>
                <a:cs typeface="Arial"/>
              </a:rPr>
              <a:t>¿Cómo es la relación entre cada stakeholder  y el beneficiario? ¿Y entre los stakeholders?</a:t>
            </a:r>
          </a:p>
        </p:txBody>
      </p:sp>
      <p:sp>
        <p:nvSpPr>
          <p:cNvPr id="17" name="TextBox 13"/>
          <p:cNvSpPr txBox="1"/>
          <p:nvPr/>
        </p:nvSpPr>
        <p:spPr>
          <a:xfrm>
            <a:off x="290118" y="1829811"/>
            <a:ext cx="1899697" cy="750205"/>
          </a:xfrm>
          <a:prstGeom prst="rect">
            <a:avLst/>
          </a:prstGeom>
          <a:noFill/>
        </p:spPr>
        <p:txBody>
          <a:bodyPr wrap="square" rtlCol="0">
            <a:spAutoFit/>
          </a:bodyPr>
          <a:lstStyle/>
          <a:p>
            <a:r>
              <a:rPr lang="es-ES" sz="900" b="1" dirty="0">
                <a:solidFill>
                  <a:srgbClr val="000000"/>
                </a:solidFill>
                <a:latin typeface="Arial"/>
                <a:cs typeface="Arial"/>
              </a:rPr>
              <a:t>¿Para qué sirve?</a:t>
            </a:r>
          </a:p>
          <a:p>
            <a:r>
              <a:rPr lang="es-ES" sz="675" dirty="0">
                <a:solidFill>
                  <a:srgbClr val="000000"/>
                </a:solidFill>
                <a:latin typeface="Arial"/>
                <a:cs typeface="Arial"/>
              </a:rPr>
              <a:t>Poniendo al beneficiario en el centro, mapeamos a todos los </a:t>
            </a:r>
            <a:r>
              <a:rPr lang="es-ES" sz="675" dirty="0" err="1">
                <a:solidFill>
                  <a:srgbClr val="000000"/>
                </a:solidFill>
                <a:latin typeface="Arial"/>
                <a:cs typeface="Arial"/>
              </a:rPr>
              <a:t>stakeholders</a:t>
            </a:r>
            <a:r>
              <a:rPr lang="es-ES" sz="675" dirty="0">
                <a:solidFill>
                  <a:srgbClr val="000000"/>
                </a:solidFill>
                <a:latin typeface="Arial"/>
                <a:cs typeface="Arial"/>
              </a:rPr>
              <a:t> que tienen relación con él y visualizamos cómo es la experiencia de esa relación (positiva o con tensiones)</a:t>
            </a:r>
          </a:p>
        </p:txBody>
      </p:sp>
      <p:sp>
        <p:nvSpPr>
          <p:cNvPr id="21" name="TextBox 13"/>
          <p:cNvSpPr txBox="1"/>
          <p:nvPr/>
        </p:nvSpPr>
        <p:spPr>
          <a:xfrm>
            <a:off x="279876" y="2633612"/>
            <a:ext cx="1899697" cy="1719702"/>
          </a:xfrm>
          <a:prstGeom prst="rect">
            <a:avLst/>
          </a:prstGeom>
          <a:noFill/>
        </p:spPr>
        <p:txBody>
          <a:bodyPr wrap="square" rtlCol="0">
            <a:spAutoFit/>
          </a:bodyPr>
          <a:lstStyle/>
          <a:p>
            <a:r>
              <a:rPr lang="es-ES" sz="900" b="1" dirty="0">
                <a:solidFill>
                  <a:srgbClr val="000000"/>
                </a:solidFill>
                <a:latin typeface="Arial"/>
                <a:cs typeface="Arial"/>
              </a:rPr>
              <a:t>¿Cómo usarlo?</a:t>
            </a:r>
          </a:p>
          <a:p>
            <a:pPr lvl="0"/>
            <a:r>
              <a:rPr lang="es-ES" sz="675" dirty="0">
                <a:solidFill>
                  <a:srgbClr val="000000"/>
                </a:solidFill>
                <a:latin typeface="Arial"/>
                <a:cs typeface="Arial"/>
              </a:rPr>
              <a:t>Colocar al usuario en el centro y comenzar a escribir todos los </a:t>
            </a:r>
            <a:r>
              <a:rPr lang="es-ES" sz="675" dirty="0" err="1">
                <a:solidFill>
                  <a:srgbClr val="000000"/>
                </a:solidFill>
                <a:latin typeface="Arial"/>
                <a:cs typeface="Arial"/>
              </a:rPr>
              <a:t>stakeholders</a:t>
            </a:r>
            <a:r>
              <a:rPr lang="es-ES" sz="675" dirty="0">
                <a:solidFill>
                  <a:srgbClr val="000000"/>
                </a:solidFill>
                <a:latin typeface="Arial"/>
                <a:cs typeface="Arial"/>
              </a:rPr>
              <a:t> que tienen relación con él en orden de importancia.</a:t>
            </a:r>
          </a:p>
          <a:p>
            <a:pPr lvl="0"/>
            <a:r>
              <a:rPr lang="es-ES" sz="675" dirty="0">
                <a:solidFill>
                  <a:srgbClr val="000000"/>
                </a:solidFill>
                <a:latin typeface="Arial"/>
                <a:cs typeface="Arial"/>
              </a:rPr>
              <a:t>En el círculo del medio los que son más importantes (más frecuentes, cuánto depende el beneficiario de ellos,...)</a:t>
            </a:r>
          </a:p>
          <a:p>
            <a:pPr lvl="0"/>
            <a:r>
              <a:rPr lang="es-ES" sz="675" dirty="0">
                <a:solidFill>
                  <a:srgbClr val="000000"/>
                </a:solidFill>
                <a:latin typeface="Arial"/>
                <a:cs typeface="Arial"/>
              </a:rPr>
              <a:t>En el círculo de afuera, los menos importantes (no tan frecuentes, no tan dependiente el beneficiario de ellos,...)</a:t>
            </a:r>
          </a:p>
          <a:p>
            <a:pPr lvl="0"/>
            <a:r>
              <a:rPr lang="es-ES" sz="675" dirty="0">
                <a:solidFill>
                  <a:srgbClr val="000000"/>
                </a:solidFill>
                <a:latin typeface="Arial"/>
                <a:cs typeface="Arial"/>
              </a:rPr>
              <a:t>Una vez mapeados, colocamos un corazón para los que tienen una relación positiva con él y un rayo para los que tienen tensiones con él.</a:t>
            </a:r>
          </a:p>
          <a:p>
            <a:endParaRPr lang="es-ES" sz="900" b="1" dirty="0">
              <a:solidFill>
                <a:srgbClr val="000000"/>
              </a:solidFill>
              <a:latin typeface="Arial"/>
              <a:cs typeface="Arial"/>
            </a:endParaRPr>
          </a:p>
        </p:txBody>
      </p:sp>
      <p:sp>
        <p:nvSpPr>
          <p:cNvPr id="22" name="TextBox 13"/>
          <p:cNvSpPr txBox="1"/>
          <p:nvPr/>
        </p:nvSpPr>
        <p:spPr>
          <a:xfrm>
            <a:off x="290118" y="4271252"/>
            <a:ext cx="1899697" cy="957955"/>
          </a:xfrm>
          <a:prstGeom prst="rect">
            <a:avLst/>
          </a:prstGeom>
          <a:noFill/>
        </p:spPr>
        <p:txBody>
          <a:bodyPr wrap="square" rtlCol="0">
            <a:spAutoFit/>
          </a:bodyPr>
          <a:lstStyle/>
          <a:p>
            <a:r>
              <a:rPr lang="es-ES" sz="900" b="1" dirty="0">
                <a:solidFill>
                  <a:srgbClr val="000000"/>
                </a:solidFill>
                <a:latin typeface="Arial"/>
                <a:cs typeface="Arial"/>
              </a:rPr>
              <a:t>¿Qué necesito?</a:t>
            </a:r>
          </a:p>
          <a:p>
            <a:r>
              <a:rPr lang="es-ES" sz="675" b="1" dirty="0">
                <a:solidFill>
                  <a:srgbClr val="000000"/>
                </a:solidFill>
                <a:latin typeface="Arial"/>
                <a:cs typeface="Arial"/>
              </a:rPr>
              <a:t>Materiales:</a:t>
            </a:r>
          </a:p>
          <a:p>
            <a:r>
              <a:rPr lang="es-ES" sz="675" dirty="0">
                <a:solidFill>
                  <a:srgbClr val="000000"/>
                </a:solidFill>
                <a:latin typeface="Arial"/>
                <a:cs typeface="Arial"/>
              </a:rPr>
              <a:t>Papel, </a:t>
            </a:r>
            <a:r>
              <a:rPr lang="es-ES" sz="675" dirty="0" err="1">
                <a:solidFill>
                  <a:srgbClr val="000000"/>
                </a:solidFill>
                <a:latin typeface="Arial"/>
                <a:cs typeface="Arial"/>
              </a:rPr>
              <a:t>lapiz</a:t>
            </a:r>
            <a:r>
              <a:rPr lang="es-ES" sz="675" dirty="0">
                <a:solidFill>
                  <a:srgbClr val="000000"/>
                </a:solidFill>
                <a:latin typeface="Arial"/>
                <a:cs typeface="Arial"/>
              </a:rPr>
              <a:t>, post </a:t>
            </a:r>
            <a:r>
              <a:rPr lang="es-ES" sz="675" dirty="0" err="1">
                <a:solidFill>
                  <a:srgbClr val="000000"/>
                </a:solidFill>
                <a:latin typeface="Arial"/>
                <a:cs typeface="Arial"/>
              </a:rPr>
              <a:t>its</a:t>
            </a:r>
            <a:r>
              <a:rPr lang="es-ES" sz="675" dirty="0">
                <a:solidFill>
                  <a:srgbClr val="000000"/>
                </a:solidFill>
                <a:latin typeface="Arial"/>
                <a:cs typeface="Arial"/>
              </a:rPr>
              <a:t>, el mapa de </a:t>
            </a:r>
            <a:r>
              <a:rPr lang="es-ES" sz="675" dirty="0" err="1">
                <a:solidFill>
                  <a:srgbClr val="000000"/>
                </a:solidFill>
                <a:latin typeface="Arial"/>
                <a:cs typeface="Arial"/>
              </a:rPr>
              <a:t>stakeholders</a:t>
            </a:r>
            <a:r>
              <a:rPr lang="es-ES" sz="675" dirty="0">
                <a:solidFill>
                  <a:srgbClr val="000000"/>
                </a:solidFill>
                <a:latin typeface="Arial"/>
                <a:cs typeface="Arial"/>
              </a:rPr>
              <a:t> (podemos dibujarlo sobre un papel grande)</a:t>
            </a:r>
          </a:p>
          <a:p>
            <a:endParaRPr lang="es-ES" sz="675" dirty="0">
              <a:solidFill>
                <a:srgbClr val="000000"/>
              </a:solidFill>
              <a:latin typeface="Arial"/>
              <a:cs typeface="Arial"/>
            </a:endParaRPr>
          </a:p>
          <a:p>
            <a:r>
              <a:rPr lang="es-ES" sz="675" b="1" dirty="0">
                <a:solidFill>
                  <a:srgbClr val="000000"/>
                </a:solidFill>
                <a:latin typeface="Arial"/>
                <a:cs typeface="Arial"/>
              </a:rPr>
              <a:t>Tiempo: </a:t>
            </a:r>
            <a:r>
              <a:rPr lang="es-ES" sz="675" dirty="0">
                <a:solidFill>
                  <a:srgbClr val="000000"/>
                </a:solidFill>
                <a:latin typeface="Arial"/>
                <a:cs typeface="Arial"/>
              </a:rPr>
              <a:t>60 minutos</a:t>
            </a:r>
          </a:p>
          <a:p>
            <a:endParaRPr lang="es-ES" sz="675" dirty="0">
              <a:solidFill>
                <a:srgbClr val="000000"/>
              </a:solidFill>
              <a:latin typeface="Arial"/>
              <a:cs typeface="Arial"/>
            </a:endParaRPr>
          </a:p>
        </p:txBody>
      </p:sp>
      <p:sp>
        <p:nvSpPr>
          <p:cNvPr id="23" name="TextBox 13"/>
          <p:cNvSpPr txBox="1"/>
          <p:nvPr/>
        </p:nvSpPr>
        <p:spPr>
          <a:xfrm>
            <a:off x="290118" y="5091601"/>
            <a:ext cx="1899697" cy="646331"/>
          </a:xfrm>
          <a:prstGeom prst="rect">
            <a:avLst/>
          </a:prstGeom>
          <a:noFill/>
        </p:spPr>
        <p:txBody>
          <a:bodyPr wrap="square" rtlCol="0">
            <a:spAutoFit/>
          </a:bodyPr>
          <a:lstStyle/>
          <a:p>
            <a:r>
              <a:rPr lang="es-ES" sz="900" b="1" dirty="0">
                <a:solidFill>
                  <a:srgbClr val="000000"/>
                </a:solidFill>
                <a:latin typeface="Arial"/>
                <a:cs typeface="Arial"/>
              </a:rPr>
              <a:t>Consejos / Ejemplos</a:t>
            </a:r>
          </a:p>
          <a:p>
            <a:r>
              <a:rPr lang="es-ES" sz="675" dirty="0">
                <a:solidFill>
                  <a:srgbClr val="000000"/>
                </a:solidFill>
                <a:latin typeface="Arial"/>
                <a:cs typeface="Arial"/>
              </a:rPr>
              <a:t>Una relación puede positiva pero causar tensiones en contextos específicos. Tener en cuenta estos contextos y remarcarlos.</a:t>
            </a:r>
            <a:endParaRPr lang="es-ES" sz="675" dirty="0">
              <a:latin typeface="Arial"/>
              <a:cs typeface="Arial"/>
            </a:endParaRPr>
          </a:p>
          <a:p>
            <a:endParaRPr lang="es-ES" sz="675" dirty="0"/>
          </a:p>
        </p:txBody>
      </p:sp>
      <p:sp>
        <p:nvSpPr>
          <p:cNvPr id="24" name="Rectángulo 23"/>
          <p:cNvSpPr/>
          <p:nvPr/>
        </p:nvSpPr>
        <p:spPr>
          <a:xfrm>
            <a:off x="246442" y="1727728"/>
            <a:ext cx="1987047" cy="4075885"/>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90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4"/>
          <p:cNvCxnSpPr/>
          <p:nvPr/>
        </p:nvCxnSpPr>
        <p:spPr>
          <a:xfrm flipV="1">
            <a:off x="4019703" y="1834273"/>
            <a:ext cx="0" cy="3186354"/>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6"/>
          <p:cNvCxnSpPr/>
          <p:nvPr/>
        </p:nvCxnSpPr>
        <p:spPr>
          <a:xfrm>
            <a:off x="4019703" y="5020627"/>
            <a:ext cx="4212468"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9"/>
          <p:cNvCxnSpPr/>
          <p:nvPr/>
        </p:nvCxnSpPr>
        <p:spPr>
          <a:xfrm flipV="1">
            <a:off x="6179943" y="1942285"/>
            <a:ext cx="0" cy="3078342"/>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a:off x="4019703" y="3454453"/>
            <a:ext cx="4158462" cy="0"/>
          </a:xfrm>
          <a:prstGeom prst="line">
            <a:avLst/>
          </a:prstGeom>
          <a:ln>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8" name="TextBox 15"/>
          <p:cNvSpPr txBox="1"/>
          <p:nvPr/>
        </p:nvSpPr>
        <p:spPr>
          <a:xfrm>
            <a:off x="5531871" y="5297190"/>
            <a:ext cx="1350150" cy="461665"/>
          </a:xfrm>
          <a:prstGeom prst="rect">
            <a:avLst/>
          </a:prstGeom>
          <a:noFill/>
        </p:spPr>
        <p:txBody>
          <a:bodyPr wrap="square" rtlCol="0">
            <a:spAutoFit/>
          </a:bodyPr>
          <a:lstStyle/>
          <a:p>
            <a:r>
              <a:rPr lang="es-ES" sz="1200">
                <a:solidFill>
                  <a:srgbClr val="000000"/>
                </a:solidFill>
                <a:latin typeface="Arial"/>
                <a:cs typeface="Arial"/>
              </a:rPr>
              <a:t>Influencia  del stakeholder</a:t>
            </a:r>
          </a:p>
        </p:txBody>
      </p:sp>
      <p:sp>
        <p:nvSpPr>
          <p:cNvPr id="9" name="TextBox 16"/>
          <p:cNvSpPr txBox="1"/>
          <p:nvPr/>
        </p:nvSpPr>
        <p:spPr>
          <a:xfrm>
            <a:off x="4073709" y="5128639"/>
            <a:ext cx="486054" cy="253916"/>
          </a:xfrm>
          <a:prstGeom prst="rect">
            <a:avLst/>
          </a:prstGeom>
          <a:noFill/>
        </p:spPr>
        <p:txBody>
          <a:bodyPr wrap="square" rtlCol="0">
            <a:spAutoFit/>
          </a:bodyPr>
          <a:lstStyle/>
          <a:p>
            <a:r>
              <a:rPr lang="es-ES" sz="1050">
                <a:solidFill>
                  <a:srgbClr val="000000"/>
                </a:solidFill>
                <a:latin typeface="Arial"/>
                <a:cs typeface="Arial"/>
              </a:rPr>
              <a:t>Baja</a:t>
            </a:r>
          </a:p>
        </p:txBody>
      </p:sp>
      <p:sp>
        <p:nvSpPr>
          <p:cNvPr id="10" name="TextBox 17"/>
          <p:cNvSpPr txBox="1"/>
          <p:nvPr/>
        </p:nvSpPr>
        <p:spPr>
          <a:xfrm>
            <a:off x="3533649" y="4750597"/>
            <a:ext cx="486054" cy="253916"/>
          </a:xfrm>
          <a:prstGeom prst="rect">
            <a:avLst/>
          </a:prstGeom>
          <a:noFill/>
        </p:spPr>
        <p:txBody>
          <a:bodyPr wrap="square" rtlCol="0">
            <a:spAutoFit/>
          </a:bodyPr>
          <a:lstStyle/>
          <a:p>
            <a:r>
              <a:rPr lang="es-ES" sz="1050">
                <a:solidFill>
                  <a:srgbClr val="000000"/>
                </a:solidFill>
                <a:latin typeface="Arial"/>
                <a:cs typeface="Arial"/>
              </a:rPr>
              <a:t>Baja</a:t>
            </a:r>
          </a:p>
        </p:txBody>
      </p:sp>
      <p:sp>
        <p:nvSpPr>
          <p:cNvPr id="11" name="TextBox 18"/>
          <p:cNvSpPr txBox="1"/>
          <p:nvPr/>
        </p:nvSpPr>
        <p:spPr>
          <a:xfrm>
            <a:off x="3533649" y="2104303"/>
            <a:ext cx="486054" cy="253916"/>
          </a:xfrm>
          <a:prstGeom prst="rect">
            <a:avLst/>
          </a:prstGeom>
          <a:noFill/>
        </p:spPr>
        <p:txBody>
          <a:bodyPr wrap="square" rtlCol="0">
            <a:spAutoFit/>
          </a:bodyPr>
          <a:lstStyle/>
          <a:p>
            <a:r>
              <a:rPr lang="es-ES" sz="1050">
                <a:solidFill>
                  <a:srgbClr val="000000"/>
                </a:solidFill>
                <a:latin typeface="Arial"/>
                <a:cs typeface="Arial"/>
              </a:rPr>
              <a:t>Alta</a:t>
            </a:r>
          </a:p>
        </p:txBody>
      </p:sp>
      <p:sp>
        <p:nvSpPr>
          <p:cNvPr id="12" name="TextBox 19"/>
          <p:cNvSpPr txBox="1"/>
          <p:nvPr/>
        </p:nvSpPr>
        <p:spPr>
          <a:xfrm>
            <a:off x="7746117" y="5182645"/>
            <a:ext cx="486054" cy="253916"/>
          </a:xfrm>
          <a:prstGeom prst="rect">
            <a:avLst/>
          </a:prstGeom>
          <a:noFill/>
        </p:spPr>
        <p:txBody>
          <a:bodyPr wrap="square" rtlCol="0">
            <a:spAutoFit/>
          </a:bodyPr>
          <a:lstStyle/>
          <a:p>
            <a:r>
              <a:rPr lang="es-ES" sz="1050">
                <a:solidFill>
                  <a:srgbClr val="000000"/>
                </a:solidFill>
                <a:latin typeface="Arial"/>
                <a:cs typeface="Arial"/>
              </a:rPr>
              <a:t>Alta</a:t>
            </a:r>
          </a:p>
        </p:txBody>
      </p:sp>
      <p:sp>
        <p:nvSpPr>
          <p:cNvPr id="13" name="TextBox 21"/>
          <p:cNvSpPr txBox="1"/>
          <p:nvPr/>
        </p:nvSpPr>
        <p:spPr>
          <a:xfrm>
            <a:off x="2507535" y="3155241"/>
            <a:ext cx="1242138" cy="461665"/>
          </a:xfrm>
          <a:prstGeom prst="rect">
            <a:avLst/>
          </a:prstGeom>
          <a:noFill/>
        </p:spPr>
        <p:txBody>
          <a:bodyPr wrap="square" rtlCol="0">
            <a:spAutoFit/>
          </a:bodyPr>
          <a:lstStyle/>
          <a:p>
            <a:r>
              <a:rPr lang="es-ES" sz="1200">
                <a:solidFill>
                  <a:srgbClr val="000000"/>
                </a:solidFill>
                <a:latin typeface="Arial"/>
                <a:cs typeface="Arial"/>
              </a:rPr>
              <a:t>Importancia del stakeholder</a:t>
            </a:r>
          </a:p>
        </p:txBody>
      </p:sp>
      <p:sp>
        <p:nvSpPr>
          <p:cNvPr id="17" name="CuadroTexto 16"/>
          <p:cNvSpPr txBox="1"/>
          <p:nvPr/>
        </p:nvSpPr>
        <p:spPr>
          <a:xfrm>
            <a:off x="248041" y="1145001"/>
            <a:ext cx="4134465" cy="415498"/>
          </a:xfrm>
          <a:prstGeom prst="rect">
            <a:avLst/>
          </a:prstGeom>
          <a:noFill/>
        </p:spPr>
        <p:txBody>
          <a:bodyPr wrap="none" rtlCol="0">
            <a:spAutoFit/>
          </a:bodyPr>
          <a:lstStyle/>
          <a:p>
            <a:r>
              <a:rPr lang="es-ES" sz="2100" dirty="0">
                <a:latin typeface="Arial"/>
                <a:cs typeface="Arial"/>
              </a:rPr>
              <a:t>Herramienta:  </a:t>
            </a:r>
            <a:r>
              <a:rPr lang="es-ES" sz="2100" b="1" dirty="0">
                <a:latin typeface="Arial"/>
                <a:cs typeface="Arial"/>
              </a:rPr>
              <a:t>Análisis de poder</a:t>
            </a:r>
            <a:endParaRPr lang="en-US" sz="2100" b="1" dirty="0">
              <a:solidFill>
                <a:srgbClr val="000000"/>
              </a:solidFill>
              <a:latin typeface="Arial"/>
              <a:cs typeface="Arial"/>
            </a:endParaRPr>
          </a:p>
        </p:txBody>
      </p:sp>
      <p:sp>
        <p:nvSpPr>
          <p:cNvPr id="14" name="TextBox 13"/>
          <p:cNvSpPr txBox="1"/>
          <p:nvPr/>
        </p:nvSpPr>
        <p:spPr>
          <a:xfrm>
            <a:off x="290118" y="1829811"/>
            <a:ext cx="1899697" cy="957955"/>
          </a:xfrm>
          <a:prstGeom prst="rect">
            <a:avLst/>
          </a:prstGeom>
          <a:noFill/>
        </p:spPr>
        <p:txBody>
          <a:bodyPr wrap="square" rtlCol="0">
            <a:spAutoFit/>
          </a:bodyPr>
          <a:lstStyle/>
          <a:p>
            <a:r>
              <a:rPr lang="es-ES" sz="900" b="1" dirty="0">
                <a:solidFill>
                  <a:srgbClr val="000000"/>
                </a:solidFill>
                <a:latin typeface="Arial"/>
                <a:cs typeface="Arial"/>
              </a:rPr>
              <a:t>¿Para qué sirve?</a:t>
            </a:r>
          </a:p>
          <a:p>
            <a:r>
              <a:rPr lang="es-ES" sz="675" dirty="0">
                <a:solidFill>
                  <a:srgbClr val="000000"/>
                </a:solidFill>
                <a:latin typeface="Arial"/>
                <a:cs typeface="Arial"/>
              </a:rPr>
              <a:t>El análisis de poder sirve para entender las formas de poder que refuerza la pobreza y la desigualdad, y para identificar fuerzas que puedan movilizarse para luchar con ellas.</a:t>
            </a:r>
          </a:p>
          <a:p>
            <a:r>
              <a:rPr lang="es-ES" sz="675" dirty="0">
                <a:solidFill>
                  <a:srgbClr val="000000"/>
                </a:solidFill>
                <a:latin typeface="Arial"/>
                <a:cs typeface="Arial"/>
              </a:rPr>
              <a:t>Entender estas relaciones de poder nos permitirá identificar estrategias y puntos de entrada para abordar el problema.</a:t>
            </a:r>
          </a:p>
        </p:txBody>
      </p:sp>
      <p:sp>
        <p:nvSpPr>
          <p:cNvPr id="15" name="TextBox 13"/>
          <p:cNvSpPr txBox="1"/>
          <p:nvPr/>
        </p:nvSpPr>
        <p:spPr>
          <a:xfrm>
            <a:off x="279876" y="2707516"/>
            <a:ext cx="1899697" cy="1511952"/>
          </a:xfrm>
          <a:prstGeom prst="rect">
            <a:avLst/>
          </a:prstGeom>
          <a:noFill/>
        </p:spPr>
        <p:txBody>
          <a:bodyPr wrap="square" rtlCol="0">
            <a:spAutoFit/>
          </a:bodyPr>
          <a:lstStyle/>
          <a:p>
            <a:r>
              <a:rPr lang="es-ES" sz="900" b="1" dirty="0">
                <a:solidFill>
                  <a:srgbClr val="000000"/>
                </a:solidFill>
                <a:latin typeface="Arial"/>
                <a:cs typeface="Arial"/>
              </a:rPr>
              <a:t>¿Cómo usarlo?</a:t>
            </a:r>
          </a:p>
          <a:p>
            <a:pPr lvl="0"/>
            <a:r>
              <a:rPr lang="es-ES" sz="675" dirty="0">
                <a:solidFill>
                  <a:srgbClr val="000000"/>
                </a:solidFill>
                <a:latin typeface="Arial"/>
                <a:cs typeface="Arial"/>
              </a:rPr>
              <a:t>Del mapa de </a:t>
            </a:r>
            <a:r>
              <a:rPr lang="es-ES" sz="675" dirty="0" err="1">
                <a:solidFill>
                  <a:srgbClr val="000000"/>
                </a:solidFill>
                <a:latin typeface="Arial"/>
                <a:cs typeface="Arial"/>
              </a:rPr>
              <a:t>stakeholders</a:t>
            </a:r>
            <a:r>
              <a:rPr lang="es-ES" sz="675" dirty="0">
                <a:solidFill>
                  <a:srgbClr val="000000"/>
                </a:solidFill>
                <a:latin typeface="Arial"/>
                <a:cs typeface="Arial"/>
              </a:rPr>
              <a:t> que hemos hecho, seleccionar los claves y entender su importancia e influencia sobre nuestro beneficiario.</a:t>
            </a:r>
          </a:p>
          <a:p>
            <a:pPr lvl="0"/>
            <a:r>
              <a:rPr lang="es-ES" sz="675" dirty="0">
                <a:solidFill>
                  <a:srgbClr val="000000"/>
                </a:solidFill>
                <a:latin typeface="Arial"/>
                <a:cs typeface="Arial"/>
              </a:rPr>
              <a:t>Puede realizarse mediante análisis de documentos/bibliografía sobre este </a:t>
            </a:r>
            <a:r>
              <a:rPr lang="es-ES" sz="675" dirty="0" err="1">
                <a:solidFill>
                  <a:srgbClr val="000000"/>
                </a:solidFill>
                <a:latin typeface="Arial"/>
                <a:cs typeface="Arial"/>
              </a:rPr>
              <a:t>stakeholder</a:t>
            </a:r>
            <a:r>
              <a:rPr lang="es-ES" sz="675" dirty="0">
                <a:solidFill>
                  <a:srgbClr val="000000"/>
                </a:solidFill>
                <a:latin typeface="Arial"/>
                <a:cs typeface="Arial"/>
              </a:rPr>
              <a:t>, entrevistas con ellos o con expertos locales. De esta manera podremos ubicar en la tabla a cada </a:t>
            </a:r>
            <a:r>
              <a:rPr lang="es-ES" sz="675" dirty="0" err="1">
                <a:solidFill>
                  <a:srgbClr val="000000"/>
                </a:solidFill>
                <a:latin typeface="Arial"/>
                <a:cs typeface="Arial"/>
              </a:rPr>
              <a:t>stakeholder</a:t>
            </a:r>
            <a:r>
              <a:rPr lang="es-ES" sz="675" dirty="0">
                <a:solidFill>
                  <a:srgbClr val="000000"/>
                </a:solidFill>
                <a:latin typeface="Arial"/>
                <a:cs typeface="Arial"/>
              </a:rPr>
              <a:t> y para poder crear más adelante estrategias o planes.</a:t>
            </a:r>
          </a:p>
          <a:p>
            <a:endParaRPr lang="es-ES" sz="900" b="1" dirty="0">
              <a:solidFill>
                <a:srgbClr val="000000"/>
              </a:solidFill>
              <a:latin typeface="Arial"/>
              <a:cs typeface="Arial"/>
            </a:endParaRPr>
          </a:p>
        </p:txBody>
      </p:sp>
      <p:sp>
        <p:nvSpPr>
          <p:cNvPr id="16" name="TextBox 13"/>
          <p:cNvSpPr txBox="1"/>
          <p:nvPr/>
        </p:nvSpPr>
        <p:spPr>
          <a:xfrm>
            <a:off x="290118" y="4271252"/>
            <a:ext cx="1899697" cy="957955"/>
          </a:xfrm>
          <a:prstGeom prst="rect">
            <a:avLst/>
          </a:prstGeom>
          <a:noFill/>
        </p:spPr>
        <p:txBody>
          <a:bodyPr wrap="square" rtlCol="0">
            <a:spAutoFit/>
          </a:bodyPr>
          <a:lstStyle/>
          <a:p>
            <a:r>
              <a:rPr lang="es-ES" sz="900" b="1" dirty="0">
                <a:solidFill>
                  <a:srgbClr val="000000"/>
                </a:solidFill>
                <a:latin typeface="Arial"/>
                <a:cs typeface="Arial"/>
              </a:rPr>
              <a:t>¿Qué necesito?</a:t>
            </a:r>
          </a:p>
          <a:p>
            <a:r>
              <a:rPr lang="es-ES" sz="675" b="1" dirty="0">
                <a:solidFill>
                  <a:srgbClr val="000000"/>
                </a:solidFill>
                <a:latin typeface="Arial"/>
                <a:cs typeface="Arial"/>
              </a:rPr>
              <a:t>Materiales:</a:t>
            </a:r>
          </a:p>
          <a:p>
            <a:r>
              <a:rPr lang="es-ES" sz="675" dirty="0">
                <a:solidFill>
                  <a:srgbClr val="000000"/>
                </a:solidFill>
                <a:latin typeface="Arial"/>
                <a:cs typeface="Arial"/>
              </a:rPr>
              <a:t>Papel, </a:t>
            </a:r>
            <a:r>
              <a:rPr lang="es-ES" sz="675" dirty="0" err="1">
                <a:solidFill>
                  <a:srgbClr val="000000"/>
                </a:solidFill>
                <a:latin typeface="Arial"/>
                <a:cs typeface="Arial"/>
              </a:rPr>
              <a:t>lapiz</a:t>
            </a:r>
            <a:r>
              <a:rPr lang="es-ES" sz="675" dirty="0">
                <a:solidFill>
                  <a:srgbClr val="000000"/>
                </a:solidFill>
                <a:latin typeface="Arial"/>
                <a:cs typeface="Arial"/>
              </a:rPr>
              <a:t>, post </a:t>
            </a:r>
            <a:r>
              <a:rPr lang="es-ES" sz="675" dirty="0" err="1">
                <a:solidFill>
                  <a:srgbClr val="000000"/>
                </a:solidFill>
                <a:latin typeface="Arial"/>
                <a:cs typeface="Arial"/>
              </a:rPr>
              <a:t>its</a:t>
            </a:r>
            <a:r>
              <a:rPr lang="es-ES" sz="675" dirty="0">
                <a:solidFill>
                  <a:srgbClr val="000000"/>
                </a:solidFill>
                <a:latin typeface="Arial"/>
                <a:cs typeface="Arial"/>
              </a:rPr>
              <a:t>, la matriz de análisis de poder (podemos dibujarlo sobre un papel grande)</a:t>
            </a:r>
          </a:p>
          <a:p>
            <a:endParaRPr lang="es-ES" sz="675" dirty="0">
              <a:solidFill>
                <a:srgbClr val="000000"/>
              </a:solidFill>
              <a:latin typeface="Arial"/>
              <a:cs typeface="Arial"/>
            </a:endParaRPr>
          </a:p>
          <a:p>
            <a:r>
              <a:rPr lang="es-ES" sz="675" b="1" dirty="0">
                <a:solidFill>
                  <a:srgbClr val="000000"/>
                </a:solidFill>
                <a:latin typeface="Arial"/>
                <a:cs typeface="Arial"/>
              </a:rPr>
              <a:t>Tiempo: </a:t>
            </a:r>
            <a:r>
              <a:rPr lang="es-ES" sz="675" dirty="0">
                <a:solidFill>
                  <a:srgbClr val="000000"/>
                </a:solidFill>
                <a:latin typeface="Arial"/>
                <a:cs typeface="Arial"/>
              </a:rPr>
              <a:t>60 minutos</a:t>
            </a:r>
          </a:p>
          <a:p>
            <a:endParaRPr lang="es-ES" sz="675" dirty="0">
              <a:solidFill>
                <a:srgbClr val="000000"/>
              </a:solidFill>
              <a:latin typeface="Arial"/>
              <a:cs typeface="Arial"/>
            </a:endParaRPr>
          </a:p>
        </p:txBody>
      </p:sp>
      <p:sp>
        <p:nvSpPr>
          <p:cNvPr id="18" name="TextBox 13"/>
          <p:cNvSpPr txBox="1"/>
          <p:nvPr/>
        </p:nvSpPr>
        <p:spPr>
          <a:xfrm>
            <a:off x="290118" y="5091601"/>
            <a:ext cx="1899697" cy="854080"/>
          </a:xfrm>
          <a:prstGeom prst="rect">
            <a:avLst/>
          </a:prstGeom>
          <a:noFill/>
        </p:spPr>
        <p:txBody>
          <a:bodyPr wrap="square" rtlCol="0">
            <a:spAutoFit/>
          </a:bodyPr>
          <a:lstStyle/>
          <a:p>
            <a:r>
              <a:rPr lang="es-ES" sz="900" b="1" dirty="0">
                <a:solidFill>
                  <a:srgbClr val="000000"/>
                </a:solidFill>
                <a:latin typeface="Arial"/>
                <a:cs typeface="Arial"/>
              </a:rPr>
              <a:t>Consejos / Ejemplos</a:t>
            </a:r>
          </a:p>
          <a:p>
            <a:r>
              <a:rPr lang="es-ES" sz="675" dirty="0">
                <a:solidFill>
                  <a:srgbClr val="000000"/>
                </a:solidFill>
                <a:latin typeface="Arial"/>
                <a:cs typeface="Arial"/>
              </a:rPr>
              <a:t>Esa herramienta nos ayudará a decidir y priorizar con qué </a:t>
            </a:r>
            <a:r>
              <a:rPr lang="es-ES" sz="675" dirty="0" err="1">
                <a:solidFill>
                  <a:srgbClr val="000000"/>
                </a:solidFill>
                <a:latin typeface="Arial"/>
                <a:cs typeface="Arial"/>
              </a:rPr>
              <a:t>stakeholders</a:t>
            </a:r>
            <a:r>
              <a:rPr lang="es-ES" sz="675" dirty="0">
                <a:solidFill>
                  <a:srgbClr val="000000"/>
                </a:solidFill>
                <a:latin typeface="Arial"/>
                <a:cs typeface="Arial"/>
              </a:rPr>
              <a:t> tenemos que colaborar o a quién/es debemos tener más en cuenta a la hora de desarrollar soluciones.</a:t>
            </a:r>
            <a:endParaRPr lang="es-ES" sz="675" dirty="0">
              <a:latin typeface="Arial"/>
              <a:cs typeface="Arial"/>
            </a:endParaRPr>
          </a:p>
          <a:p>
            <a:endParaRPr lang="es-ES" sz="675" dirty="0"/>
          </a:p>
        </p:txBody>
      </p:sp>
      <p:sp>
        <p:nvSpPr>
          <p:cNvPr id="19" name="Rectángulo 18"/>
          <p:cNvSpPr/>
          <p:nvPr/>
        </p:nvSpPr>
        <p:spPr>
          <a:xfrm>
            <a:off x="246442" y="1727728"/>
            <a:ext cx="1987047" cy="4075885"/>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27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7A65-E3C3-4A38-8D8B-1ED763D0B20D}"/>
              </a:ext>
            </a:extLst>
          </p:cNvPr>
          <p:cNvSpPr>
            <a:spLocks noGrp="1"/>
          </p:cNvSpPr>
          <p:nvPr>
            <p:ph type="title"/>
          </p:nvPr>
        </p:nvSpPr>
        <p:spPr>
          <a:xfrm>
            <a:off x="3572109" y="2060757"/>
            <a:ext cx="1792389" cy="370037"/>
          </a:xfrm>
        </p:spPr>
        <p:txBody>
          <a:bodyPr/>
          <a:lstStyle/>
          <a:p>
            <a:r>
              <a:rPr lang="es-ES" sz="1200" dirty="0" smtClean="0">
                <a:solidFill>
                  <a:schemeClr val="bg1"/>
                </a:solidFill>
              </a:rPr>
              <a:t>REDEFINIR EL RETO</a:t>
            </a:r>
            <a:endParaRPr lang="es-AR" sz="1200" dirty="0">
              <a:solidFill>
                <a:schemeClr val="bg1"/>
              </a:solidFill>
            </a:endParaRPr>
          </a:p>
        </p:txBody>
      </p:sp>
      <p:sp>
        <p:nvSpPr>
          <p:cNvPr id="17" name="Oval 16">
            <a:extLst>
              <a:ext uri="{FF2B5EF4-FFF2-40B4-BE49-F238E27FC236}">
                <a16:creationId xmlns:a16="http://schemas.microsoft.com/office/drawing/2014/main" id="{D4C8BCF0-46DA-4AE0-B178-1DE74C27ABB6}"/>
              </a:ext>
            </a:extLst>
          </p:cNvPr>
          <p:cNvSpPr/>
          <p:nvPr/>
        </p:nvSpPr>
        <p:spPr>
          <a:xfrm>
            <a:off x="4072379" y="1248481"/>
            <a:ext cx="791851" cy="791852"/>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B0F0"/>
                </a:solidFill>
              </a:rPr>
              <a:t>3</a:t>
            </a:r>
            <a:endParaRPr lang="es-AR" sz="2800" b="1" dirty="0">
              <a:solidFill>
                <a:srgbClr val="00B0F0"/>
              </a:solidFill>
            </a:endParaRPr>
          </a:p>
        </p:txBody>
      </p:sp>
      <p:sp>
        <p:nvSpPr>
          <p:cNvPr id="18" name="Content Placeholder 17">
            <a:extLst>
              <a:ext uri="{FF2B5EF4-FFF2-40B4-BE49-F238E27FC236}">
                <a16:creationId xmlns:a16="http://schemas.microsoft.com/office/drawing/2014/main" id="{83BDC2F8-F288-427D-9004-13F1D3C7E26D}"/>
              </a:ext>
            </a:extLst>
          </p:cNvPr>
          <p:cNvSpPr>
            <a:spLocks noGrp="1"/>
          </p:cNvSpPr>
          <p:nvPr>
            <p:ph idx="1"/>
          </p:nvPr>
        </p:nvSpPr>
        <p:spPr>
          <a:xfrm>
            <a:off x="1379845" y="2615812"/>
            <a:ext cx="6176914" cy="728769"/>
          </a:xfrm>
        </p:spPr>
        <p:txBody>
          <a:bodyPr/>
          <a:lstStyle/>
          <a:p>
            <a:pPr marL="0" indent="0" algn="ctr">
              <a:buNone/>
            </a:pPr>
            <a:r>
              <a:rPr lang="es-ES" sz="2000" b="1" dirty="0">
                <a:solidFill>
                  <a:schemeClr val="bg1"/>
                </a:solidFill>
                <a:latin typeface="Oxfam Global Headline" pitchFamily="34" charset="0"/>
              </a:rPr>
              <a:t>REFORMULACIÓN DEL PROBLEMA/RETO DE INNOVACIÓN </a:t>
            </a:r>
            <a:endParaRPr lang="es-AR" sz="2000" b="1" dirty="0">
              <a:solidFill>
                <a:schemeClr val="bg1"/>
              </a:solidFill>
              <a:latin typeface="Oxfam Global Headline"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3193815" y="3529599"/>
            <a:ext cx="2548975" cy="2226070"/>
          </a:xfrm>
          <a:prstGeom prst="rect">
            <a:avLst/>
          </a:prstGeom>
          <a:noFill/>
          <a:ln w="9525">
            <a:noFill/>
            <a:miter lim="800000"/>
            <a:headEnd/>
            <a:tailEnd/>
          </a:ln>
        </p:spPr>
      </p:pic>
    </p:spTree>
    <p:extLst>
      <p:ext uri="{BB962C8B-B14F-4D97-AF65-F5344CB8AC3E}">
        <p14:creationId xmlns:p14="http://schemas.microsoft.com/office/powerpoint/2010/main" val="8355850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0" y="1498861"/>
            <a:ext cx="9144000" cy="3789575"/>
          </a:xfrm>
          <a:prstGeom prst="rect">
            <a:avLst/>
          </a:prstGeom>
        </p:spPr>
      </p:pic>
    </p:spTree>
    <p:extLst>
      <p:ext uri="{BB962C8B-B14F-4D97-AF65-F5344CB8AC3E}">
        <p14:creationId xmlns:p14="http://schemas.microsoft.com/office/powerpoint/2010/main" val="3863752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41133" y="292591"/>
            <a:ext cx="5139548" cy="415498"/>
          </a:xfrm>
          <a:prstGeom prst="rect">
            <a:avLst/>
          </a:prstGeom>
          <a:noFill/>
        </p:spPr>
        <p:txBody>
          <a:bodyPr wrap="none" rtlCol="0">
            <a:spAutoFit/>
          </a:bodyPr>
          <a:lstStyle/>
          <a:p>
            <a:r>
              <a:rPr lang="es-ES" sz="2100" dirty="0">
                <a:latin typeface="Arial"/>
                <a:cs typeface="Arial"/>
              </a:rPr>
              <a:t>Herramienta :  </a:t>
            </a:r>
            <a:r>
              <a:rPr lang="es-ES" sz="2100" b="1" dirty="0">
                <a:latin typeface="Arial"/>
                <a:cs typeface="Arial"/>
              </a:rPr>
              <a:t>definición de problemas </a:t>
            </a:r>
            <a:endParaRPr lang="en-US" sz="2100" b="1" dirty="0">
              <a:solidFill>
                <a:srgbClr val="000000"/>
              </a:solidFill>
              <a:latin typeface="Arial"/>
              <a:cs typeface="Arial"/>
            </a:endParaRPr>
          </a:p>
        </p:txBody>
      </p:sp>
      <p:sp>
        <p:nvSpPr>
          <p:cNvPr id="17" name="TextBox 13"/>
          <p:cNvSpPr txBox="1"/>
          <p:nvPr/>
        </p:nvSpPr>
        <p:spPr>
          <a:xfrm>
            <a:off x="237418" y="794320"/>
            <a:ext cx="2317523" cy="800219"/>
          </a:xfrm>
          <a:prstGeom prst="rect">
            <a:avLst/>
          </a:prstGeom>
          <a:noFill/>
        </p:spPr>
        <p:txBody>
          <a:bodyPr wrap="square" rtlCol="0">
            <a:spAutoFit/>
          </a:bodyPr>
          <a:lstStyle/>
          <a:p>
            <a:r>
              <a:rPr lang="es-ES" sz="1000" b="1" dirty="0">
                <a:solidFill>
                  <a:srgbClr val="000000"/>
                </a:solidFill>
                <a:latin typeface="Arial"/>
                <a:cs typeface="Arial"/>
              </a:rPr>
              <a:t>¿Para qué sirve?</a:t>
            </a:r>
          </a:p>
          <a:p>
            <a:r>
              <a:rPr lang="es-ES" sz="900" dirty="0">
                <a:solidFill>
                  <a:srgbClr val="000000"/>
                </a:solidFill>
                <a:latin typeface="Arial"/>
                <a:cs typeface="Arial"/>
              </a:rPr>
              <a:t>Para pensar de forma estructurada y en equipo sobre el problema que queremos atacar y cuál es verdaderamente el reto que tenemos por delante</a:t>
            </a:r>
          </a:p>
        </p:txBody>
      </p:sp>
      <p:sp>
        <p:nvSpPr>
          <p:cNvPr id="19" name="TextBox 13"/>
          <p:cNvSpPr txBox="1"/>
          <p:nvPr/>
        </p:nvSpPr>
        <p:spPr>
          <a:xfrm>
            <a:off x="237418" y="1555228"/>
            <a:ext cx="2144031" cy="3300904"/>
          </a:xfrm>
          <a:prstGeom prst="rect">
            <a:avLst/>
          </a:prstGeom>
          <a:noFill/>
        </p:spPr>
        <p:txBody>
          <a:bodyPr wrap="square" rtlCol="0">
            <a:spAutoFit/>
          </a:bodyPr>
          <a:lstStyle/>
          <a:p>
            <a:r>
              <a:rPr lang="es-ES" sz="1050" b="1" dirty="0">
                <a:solidFill>
                  <a:srgbClr val="000000"/>
                </a:solidFill>
                <a:latin typeface="Arial"/>
                <a:cs typeface="Arial"/>
              </a:rPr>
              <a:t>¿Cómo usarlo</a:t>
            </a:r>
            <a:r>
              <a:rPr lang="es-ES" sz="1050" b="1" dirty="0" smtClean="0">
                <a:solidFill>
                  <a:srgbClr val="000000"/>
                </a:solidFill>
                <a:latin typeface="Arial"/>
                <a:cs typeface="Arial"/>
              </a:rPr>
              <a:t>?</a:t>
            </a:r>
          </a:p>
          <a:p>
            <a:pPr lvl="0"/>
            <a:r>
              <a:rPr lang="es-ES" sz="900" dirty="0" smtClean="0">
                <a:solidFill>
                  <a:srgbClr val="000000"/>
                </a:solidFill>
                <a:latin typeface="Arial"/>
                <a:cs typeface="Arial"/>
              </a:rPr>
              <a:t>Discutir </a:t>
            </a:r>
            <a:r>
              <a:rPr lang="es-ES" sz="900" dirty="0">
                <a:solidFill>
                  <a:srgbClr val="000000"/>
                </a:solidFill>
                <a:latin typeface="Arial"/>
                <a:cs typeface="Arial"/>
              </a:rPr>
              <a:t>y en modo lluvia de ideas intentar rellenar los </a:t>
            </a:r>
            <a:r>
              <a:rPr lang="es-ES" sz="900" dirty="0" smtClean="0">
                <a:solidFill>
                  <a:srgbClr val="000000"/>
                </a:solidFill>
                <a:latin typeface="Arial"/>
                <a:cs typeface="Arial"/>
              </a:rPr>
              <a:t>7 </a:t>
            </a:r>
            <a:r>
              <a:rPr lang="es-ES" sz="900" dirty="0">
                <a:solidFill>
                  <a:srgbClr val="000000"/>
                </a:solidFill>
                <a:latin typeface="Arial"/>
                <a:cs typeface="Arial"/>
              </a:rPr>
              <a:t>campos de la herramienta hasta llegar al campo </a:t>
            </a:r>
            <a:r>
              <a:rPr lang="es-ES" sz="900" dirty="0" smtClean="0">
                <a:solidFill>
                  <a:srgbClr val="000000"/>
                </a:solidFill>
                <a:latin typeface="Arial"/>
                <a:cs typeface="Arial"/>
              </a:rPr>
              <a:t>7.</a:t>
            </a:r>
            <a:endParaRPr lang="es-ES" sz="900" dirty="0">
              <a:solidFill>
                <a:srgbClr val="000000"/>
              </a:solidFill>
              <a:latin typeface="Arial"/>
              <a:cs typeface="Arial"/>
            </a:endParaRPr>
          </a:p>
          <a:p>
            <a:pPr lvl="0"/>
            <a:endParaRPr lang="es-ES" sz="900" dirty="0" smtClean="0">
              <a:solidFill>
                <a:srgbClr val="000000"/>
              </a:solidFill>
              <a:latin typeface="Arial"/>
              <a:cs typeface="Arial"/>
            </a:endParaRPr>
          </a:p>
          <a:p>
            <a:pPr lvl="0"/>
            <a:r>
              <a:rPr lang="es-ES" sz="900" dirty="0" smtClean="0">
                <a:solidFill>
                  <a:srgbClr val="000000"/>
                </a:solidFill>
                <a:latin typeface="Arial"/>
                <a:cs typeface="Arial"/>
              </a:rPr>
              <a:t>Aquí, se puede priorizar une grupo </a:t>
            </a:r>
            <a:r>
              <a:rPr lang="es-ES" sz="900" dirty="0" err="1" smtClean="0">
                <a:solidFill>
                  <a:srgbClr val="000000"/>
                </a:solidFill>
                <a:latin typeface="Arial"/>
                <a:cs typeface="Arial"/>
              </a:rPr>
              <a:t>objectivo</a:t>
            </a:r>
            <a:r>
              <a:rPr lang="es-ES" sz="900" dirty="0" smtClean="0">
                <a:solidFill>
                  <a:srgbClr val="000000"/>
                </a:solidFill>
                <a:latin typeface="Arial"/>
                <a:cs typeface="Arial"/>
              </a:rPr>
              <a:t> gracias a las informaciones recopiladas en la etapa 2.</a:t>
            </a:r>
          </a:p>
          <a:p>
            <a:pPr lvl="0"/>
            <a:endParaRPr lang="es-ES" sz="900" dirty="0">
              <a:solidFill>
                <a:srgbClr val="000000"/>
              </a:solidFill>
              <a:latin typeface="Arial"/>
              <a:cs typeface="Arial"/>
            </a:endParaRPr>
          </a:p>
          <a:p>
            <a:r>
              <a:rPr lang="es-ES" sz="900" dirty="0">
                <a:ea typeface="Times New Roman" panose="02020603050405020304" pitchFamily="18" charset="0"/>
                <a:cs typeface="Times New Roman" panose="02020603050405020304" pitchFamily="18" charset="0"/>
              </a:rPr>
              <a:t>Si hay muchas ideas diferentes, anótenlas todas. Después, podrán clasificarlas y decidir juntos de los aspectos más importantes del problema para rellenar la herramienta que nos enviaron. </a:t>
            </a:r>
            <a:endParaRPr lang="es-ES" sz="900" dirty="0">
              <a:solidFill>
                <a:srgbClr val="000000"/>
              </a:solidFill>
              <a:latin typeface="Arial"/>
              <a:cs typeface="Arial"/>
            </a:endParaRPr>
          </a:p>
          <a:p>
            <a:pPr lvl="0"/>
            <a:endParaRPr lang="es-ES" sz="900" dirty="0">
              <a:solidFill>
                <a:srgbClr val="000000"/>
              </a:solidFill>
              <a:latin typeface="Arial"/>
              <a:cs typeface="Arial"/>
            </a:endParaRPr>
          </a:p>
          <a:p>
            <a:pPr lvl="0"/>
            <a:r>
              <a:rPr lang="es-ES" sz="900" dirty="0">
                <a:solidFill>
                  <a:srgbClr val="000000"/>
                </a:solidFill>
                <a:latin typeface="Arial"/>
                <a:cs typeface="Arial"/>
              </a:rPr>
              <a:t>Las preguntas “Cómo podríamos” son claves en el proceso de </a:t>
            </a:r>
            <a:r>
              <a:rPr lang="es-ES" sz="900" dirty="0" err="1">
                <a:solidFill>
                  <a:srgbClr val="000000"/>
                </a:solidFill>
                <a:latin typeface="Arial"/>
                <a:cs typeface="Arial"/>
              </a:rPr>
              <a:t>Design</a:t>
            </a:r>
            <a:r>
              <a:rPr lang="es-ES" sz="900" dirty="0">
                <a:solidFill>
                  <a:srgbClr val="000000"/>
                </a:solidFill>
                <a:latin typeface="Arial"/>
                <a:cs typeface="Arial"/>
              </a:rPr>
              <a:t> </a:t>
            </a:r>
            <a:r>
              <a:rPr lang="es-ES" sz="900" dirty="0" err="1">
                <a:solidFill>
                  <a:srgbClr val="000000"/>
                </a:solidFill>
                <a:latin typeface="Arial"/>
                <a:cs typeface="Arial"/>
              </a:rPr>
              <a:t>Thinking</a:t>
            </a:r>
            <a:r>
              <a:rPr lang="es-ES" sz="900" dirty="0">
                <a:solidFill>
                  <a:srgbClr val="000000"/>
                </a:solidFill>
                <a:latin typeface="Arial"/>
                <a:cs typeface="Arial"/>
              </a:rPr>
              <a:t>. </a:t>
            </a:r>
          </a:p>
          <a:p>
            <a:pPr lvl="0"/>
            <a:r>
              <a:rPr lang="es-ES" sz="900" dirty="0">
                <a:solidFill>
                  <a:srgbClr val="000000"/>
                </a:solidFill>
                <a:latin typeface="Arial"/>
                <a:cs typeface="Arial"/>
              </a:rPr>
              <a:t>Tenemos que pensar en el problema y en un enfoque o visión de cómo abordarlo y que lo hacen más tangible/accesible</a:t>
            </a:r>
          </a:p>
        </p:txBody>
      </p:sp>
      <p:sp>
        <p:nvSpPr>
          <p:cNvPr id="20" name="TextBox 13"/>
          <p:cNvSpPr txBox="1"/>
          <p:nvPr/>
        </p:nvSpPr>
        <p:spPr>
          <a:xfrm>
            <a:off x="347063" y="4816821"/>
            <a:ext cx="1899697" cy="669414"/>
          </a:xfrm>
          <a:prstGeom prst="rect">
            <a:avLst/>
          </a:prstGeom>
          <a:noFill/>
        </p:spPr>
        <p:txBody>
          <a:bodyPr wrap="square" rtlCol="0">
            <a:spAutoFit/>
          </a:bodyPr>
          <a:lstStyle/>
          <a:p>
            <a:r>
              <a:rPr lang="es-ES" sz="1050" b="1" dirty="0">
                <a:solidFill>
                  <a:srgbClr val="000000"/>
                </a:solidFill>
                <a:latin typeface="Arial"/>
                <a:cs typeface="Arial"/>
              </a:rPr>
              <a:t>¿Qué necesito?</a:t>
            </a:r>
          </a:p>
          <a:p>
            <a:r>
              <a:rPr lang="es-ES" sz="900" b="1" dirty="0">
                <a:solidFill>
                  <a:srgbClr val="000000"/>
                </a:solidFill>
                <a:latin typeface="Arial"/>
                <a:cs typeface="Arial"/>
              </a:rPr>
              <a:t>Materiales: </a:t>
            </a:r>
            <a:r>
              <a:rPr lang="es-ES" sz="900" dirty="0">
                <a:solidFill>
                  <a:srgbClr val="000000"/>
                </a:solidFill>
                <a:latin typeface="Arial"/>
                <a:cs typeface="Arial"/>
              </a:rPr>
              <a:t>fieltros y papel</a:t>
            </a:r>
          </a:p>
          <a:p>
            <a:endParaRPr lang="es-ES" sz="900" dirty="0">
              <a:solidFill>
                <a:srgbClr val="000000"/>
              </a:solidFill>
              <a:latin typeface="Arial"/>
              <a:cs typeface="Arial"/>
            </a:endParaRPr>
          </a:p>
          <a:p>
            <a:r>
              <a:rPr lang="es-ES" sz="900" b="1" dirty="0">
                <a:solidFill>
                  <a:srgbClr val="000000"/>
                </a:solidFill>
                <a:latin typeface="Arial"/>
                <a:cs typeface="Arial"/>
              </a:rPr>
              <a:t>Tiempo: </a:t>
            </a:r>
            <a:r>
              <a:rPr lang="es-ES" sz="900" dirty="0">
                <a:solidFill>
                  <a:srgbClr val="000000"/>
                </a:solidFill>
                <a:latin typeface="Arial"/>
                <a:cs typeface="Arial"/>
              </a:rPr>
              <a:t>60-90 minutos</a:t>
            </a:r>
          </a:p>
        </p:txBody>
      </p:sp>
      <p:sp>
        <p:nvSpPr>
          <p:cNvPr id="22" name="TextBox 13"/>
          <p:cNvSpPr txBox="1"/>
          <p:nvPr/>
        </p:nvSpPr>
        <p:spPr>
          <a:xfrm>
            <a:off x="347064" y="5480700"/>
            <a:ext cx="1899697" cy="1377300"/>
          </a:xfrm>
          <a:prstGeom prst="rect">
            <a:avLst/>
          </a:prstGeom>
          <a:noFill/>
        </p:spPr>
        <p:txBody>
          <a:bodyPr wrap="square" rtlCol="0">
            <a:spAutoFit/>
          </a:bodyPr>
          <a:lstStyle/>
          <a:p>
            <a:r>
              <a:rPr lang="es-ES" sz="1050" b="1" dirty="0" smtClean="0">
                <a:solidFill>
                  <a:srgbClr val="000000"/>
                </a:solidFill>
                <a:latin typeface="Arial"/>
                <a:cs typeface="Arial"/>
              </a:rPr>
              <a:t>Ejemplos</a:t>
            </a:r>
            <a:endParaRPr lang="es-ES" sz="1050" b="1" dirty="0">
              <a:solidFill>
                <a:srgbClr val="000000"/>
              </a:solidFill>
              <a:latin typeface="Arial"/>
              <a:cs typeface="Arial"/>
            </a:endParaRPr>
          </a:p>
          <a:p>
            <a:pPr lvl="0"/>
            <a:r>
              <a:rPr lang="es-ES" sz="800" dirty="0">
                <a:solidFill>
                  <a:srgbClr val="000000"/>
                </a:solidFill>
                <a:latin typeface="Arial"/>
                <a:cs typeface="Arial"/>
              </a:rPr>
              <a:t>Algunos ejemplos de preguntas “Cómo podríamos...”</a:t>
            </a:r>
          </a:p>
          <a:p>
            <a:pPr marL="128588" indent="-128588">
              <a:buFont typeface="Arial"/>
              <a:buChar char="•"/>
            </a:pPr>
            <a:r>
              <a:rPr lang="es-ES" sz="800" dirty="0">
                <a:solidFill>
                  <a:srgbClr val="000000"/>
                </a:solidFill>
                <a:latin typeface="Arial"/>
                <a:cs typeface="Arial"/>
              </a:rPr>
              <a:t>¿Cómo podríamos dar acceso al agua a más gente a través de la utilización de tecnología móvil?</a:t>
            </a:r>
          </a:p>
          <a:p>
            <a:pPr marL="128588" indent="-128588">
              <a:buFont typeface="Arial"/>
              <a:buChar char="•"/>
            </a:pPr>
            <a:r>
              <a:rPr lang="es-ES" sz="800" dirty="0">
                <a:solidFill>
                  <a:srgbClr val="000000"/>
                </a:solidFill>
                <a:latin typeface="Arial"/>
                <a:cs typeface="Arial"/>
              </a:rPr>
              <a:t>¿Cómo podríamos convencer a las mujeres de asistir a cursos de capacitación?</a:t>
            </a:r>
          </a:p>
          <a:p>
            <a:pPr lvl="0"/>
            <a:endParaRPr lang="es-ES" sz="900" b="1" dirty="0">
              <a:solidFill>
                <a:srgbClr val="000000"/>
              </a:solidFill>
              <a:latin typeface="Arial"/>
              <a:cs typeface="Arial"/>
            </a:endParaRPr>
          </a:p>
        </p:txBody>
      </p:sp>
      <p:sp>
        <p:nvSpPr>
          <p:cNvPr id="24" name="Rectángulo 23"/>
          <p:cNvSpPr/>
          <p:nvPr/>
        </p:nvSpPr>
        <p:spPr>
          <a:xfrm>
            <a:off x="237418" y="708090"/>
            <a:ext cx="2144031" cy="6003796"/>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274" y="2268071"/>
            <a:ext cx="6439726" cy="4033674"/>
          </a:xfrm>
          <a:prstGeom prst="rect">
            <a:avLst/>
          </a:prstGeom>
        </p:spPr>
      </p:pic>
    </p:spTree>
    <p:extLst>
      <p:ext uri="{BB962C8B-B14F-4D97-AF65-F5344CB8AC3E}">
        <p14:creationId xmlns:p14="http://schemas.microsoft.com/office/powerpoint/2010/main" val="3385435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s-ES" dirty="0"/>
          </a:p>
          <a:p>
            <a:pPr>
              <a:buNone/>
            </a:pPr>
            <a:endParaRPr lang="es-ES" dirty="0"/>
          </a:p>
          <a:p>
            <a:pPr algn="ctr">
              <a:buNone/>
            </a:pPr>
            <a:endParaRPr lang="es-ES" sz="4000" dirty="0">
              <a:solidFill>
                <a:schemeClr val="bg1"/>
              </a:solidFill>
              <a:latin typeface="Oxfam Global Headline" pitchFamily="34" charset="0"/>
            </a:endParaRPr>
          </a:p>
          <a:p>
            <a:pPr algn="ctr">
              <a:buNone/>
            </a:pPr>
            <a:r>
              <a:rPr lang="es-ES" sz="4000" dirty="0" smtClean="0">
                <a:solidFill>
                  <a:schemeClr val="bg1"/>
                </a:solidFill>
                <a:latin typeface="Oxfam Global Headline" pitchFamily="34" charset="0"/>
              </a:rPr>
              <a:t>Próximos </a:t>
            </a:r>
            <a:r>
              <a:rPr lang="es-ES" sz="4000" dirty="0">
                <a:solidFill>
                  <a:schemeClr val="bg1"/>
                </a:solidFill>
                <a:latin typeface="Oxfam Global Headline" pitchFamily="34" charset="0"/>
              </a:rPr>
              <a:t>pasos</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2" cstate="print"/>
          <a:srcRect/>
          <a:stretch>
            <a:fillRect/>
          </a:stretch>
        </p:blipFill>
        <p:spPr bwMode="auto">
          <a:xfrm>
            <a:off x="197225" y="860613"/>
            <a:ext cx="8740588" cy="4419600"/>
          </a:xfrm>
          <a:prstGeom prst="rect">
            <a:avLst/>
          </a:prstGeom>
          <a:noFill/>
          <a:ln w="9525">
            <a:noFill/>
            <a:miter lim="800000"/>
            <a:headEnd/>
            <a:tailEnd/>
          </a:ln>
          <a:effectLst/>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p:cNvCxnSpPr/>
          <p:nvPr/>
        </p:nvCxnSpPr>
        <p:spPr>
          <a:xfrm>
            <a:off x="773886" y="2611963"/>
            <a:ext cx="8370115"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Elipse 6"/>
          <p:cNvSpPr/>
          <p:nvPr/>
        </p:nvSpPr>
        <p:spPr>
          <a:xfrm>
            <a:off x="663669" y="2461524"/>
            <a:ext cx="313376" cy="313376"/>
          </a:xfrm>
          <a:prstGeom prst="ellipse">
            <a:avLst/>
          </a:prstGeom>
          <a:solidFill>
            <a:srgbClr val="70AD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Elipse 7"/>
          <p:cNvSpPr/>
          <p:nvPr/>
        </p:nvSpPr>
        <p:spPr>
          <a:xfrm>
            <a:off x="8732003" y="2444171"/>
            <a:ext cx="313376" cy="313376"/>
          </a:xfrm>
          <a:prstGeom prst="ellipse">
            <a:avLst/>
          </a:prstGeom>
          <a:solidFill>
            <a:srgbClr val="70AD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uadroTexto 10"/>
          <p:cNvSpPr txBox="1"/>
          <p:nvPr/>
        </p:nvSpPr>
        <p:spPr>
          <a:xfrm>
            <a:off x="400557" y="1025892"/>
            <a:ext cx="4070345" cy="415498"/>
          </a:xfrm>
          <a:prstGeom prst="rect">
            <a:avLst/>
          </a:prstGeom>
          <a:noFill/>
        </p:spPr>
        <p:txBody>
          <a:bodyPr wrap="none" rtlCol="0">
            <a:spAutoFit/>
          </a:bodyPr>
          <a:lstStyle/>
          <a:p>
            <a:r>
              <a:rPr lang="es-ES" sz="2100" dirty="0">
                <a:latin typeface="Arial"/>
                <a:cs typeface="Arial"/>
              </a:rPr>
              <a:t>Paso a paso:  ¿Cómo proceder?</a:t>
            </a:r>
            <a:endParaRPr lang="en-US" sz="2100" dirty="0">
              <a:solidFill>
                <a:srgbClr val="000000"/>
              </a:solidFill>
              <a:latin typeface="Arial"/>
              <a:cs typeface="Arial"/>
            </a:endParaRPr>
          </a:p>
        </p:txBody>
      </p:sp>
      <p:sp>
        <p:nvSpPr>
          <p:cNvPr id="4" name="CuadroTexto 3"/>
          <p:cNvSpPr txBox="1"/>
          <p:nvPr/>
        </p:nvSpPr>
        <p:spPr>
          <a:xfrm>
            <a:off x="466315" y="2137234"/>
            <a:ext cx="827471" cy="253916"/>
          </a:xfrm>
          <a:prstGeom prst="rect">
            <a:avLst/>
          </a:prstGeom>
          <a:noFill/>
        </p:spPr>
        <p:txBody>
          <a:bodyPr wrap="none" rtlCol="0">
            <a:spAutoFit/>
          </a:bodyPr>
          <a:lstStyle/>
          <a:p>
            <a:r>
              <a:rPr lang="en-US" sz="1050" b="1" dirty="0" err="1"/>
              <a:t>Comienzo</a:t>
            </a:r>
            <a:endParaRPr lang="en-US" sz="1050" b="1" dirty="0"/>
          </a:p>
        </p:txBody>
      </p:sp>
      <p:sp>
        <p:nvSpPr>
          <p:cNvPr id="12" name="CuadroTexto 11"/>
          <p:cNvSpPr txBox="1"/>
          <p:nvPr/>
        </p:nvSpPr>
        <p:spPr>
          <a:xfrm>
            <a:off x="7599343" y="2022141"/>
            <a:ext cx="1622560" cy="415498"/>
          </a:xfrm>
          <a:prstGeom prst="rect">
            <a:avLst/>
          </a:prstGeom>
          <a:noFill/>
        </p:spPr>
        <p:txBody>
          <a:bodyPr wrap="none" rtlCol="0">
            <a:spAutoFit/>
          </a:bodyPr>
          <a:lstStyle/>
          <a:p>
            <a:pPr algn="r"/>
            <a:r>
              <a:rPr lang="en-US" sz="1050" b="1" dirty="0" err="1"/>
              <a:t>Apertura</a:t>
            </a:r>
            <a:r>
              <a:rPr lang="en-US" sz="1050" b="1" dirty="0"/>
              <a:t> </a:t>
            </a:r>
            <a:r>
              <a:rPr lang="en-US" sz="1050" b="1" dirty="0" err="1"/>
              <a:t>convocatoria</a:t>
            </a:r>
            <a:endParaRPr lang="en-US" sz="1050" b="1" dirty="0"/>
          </a:p>
          <a:p>
            <a:pPr algn="r"/>
            <a:r>
              <a:rPr lang="en-US" sz="1050" dirty="0"/>
              <a:t>10 de OCTUBRE</a:t>
            </a:r>
          </a:p>
        </p:txBody>
      </p:sp>
      <p:sp>
        <p:nvSpPr>
          <p:cNvPr id="37" name="CuadroTexto 36"/>
          <p:cNvSpPr txBox="1"/>
          <p:nvPr/>
        </p:nvSpPr>
        <p:spPr>
          <a:xfrm>
            <a:off x="1625955" y="3259648"/>
            <a:ext cx="1438521" cy="415498"/>
          </a:xfrm>
          <a:prstGeom prst="rect">
            <a:avLst/>
          </a:prstGeom>
          <a:noFill/>
        </p:spPr>
        <p:txBody>
          <a:bodyPr wrap="square" rtlCol="0">
            <a:spAutoFit/>
          </a:bodyPr>
          <a:lstStyle/>
          <a:p>
            <a:pPr lvl="0"/>
            <a:r>
              <a:rPr lang="es-ES" sz="700" b="1" dirty="0"/>
              <a:t>Definir el Marco del Problema</a:t>
            </a:r>
          </a:p>
          <a:p>
            <a:pPr lvl="0"/>
            <a:r>
              <a:rPr lang="en-US" sz="700" dirty="0" err="1"/>
              <a:t>Asegurar</a:t>
            </a:r>
            <a:r>
              <a:rPr lang="en-US" sz="700" dirty="0"/>
              <a:t> </a:t>
            </a:r>
            <a:r>
              <a:rPr lang="en-US" sz="700" dirty="0" err="1"/>
              <a:t>que</a:t>
            </a:r>
            <a:r>
              <a:rPr lang="en-US" sz="700" dirty="0"/>
              <a:t> </a:t>
            </a:r>
            <a:r>
              <a:rPr lang="en-US" sz="700" dirty="0" err="1"/>
              <a:t>identificamos</a:t>
            </a:r>
            <a:r>
              <a:rPr lang="en-US" sz="700" dirty="0"/>
              <a:t> el </a:t>
            </a:r>
            <a:r>
              <a:rPr lang="en-US" sz="700" dirty="0" err="1"/>
              <a:t>problema</a:t>
            </a:r>
            <a:r>
              <a:rPr lang="en-US" sz="700" dirty="0"/>
              <a:t> </a:t>
            </a:r>
            <a:r>
              <a:rPr lang="en-US" sz="700" dirty="0" err="1"/>
              <a:t>correcto</a:t>
            </a:r>
            <a:endParaRPr lang="en-US" sz="700" dirty="0"/>
          </a:p>
        </p:txBody>
      </p:sp>
      <p:pic>
        <p:nvPicPr>
          <p:cNvPr id="44"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4519" y="4712043"/>
            <a:ext cx="988542" cy="584886"/>
          </a:xfrm>
          <a:prstGeom prst="rect">
            <a:avLst/>
          </a:prstGeom>
          <a:noFill/>
          <a:ln>
            <a:solidFill>
              <a:srgbClr val="00206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cap="flat">
                <a:solidFill>
                  <a:schemeClr val="tx1"/>
                </a:solidFill>
                <a:round/>
                <a:headEnd/>
                <a:tailEnd/>
              </a14:hiddenLine>
            </a:ext>
          </a:extLst>
        </p:spPr>
      </p:pic>
      <p:pic>
        <p:nvPicPr>
          <p:cNvPr id="45" name="Imagen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5565" y="3954162"/>
            <a:ext cx="1112805" cy="609600"/>
          </a:xfrm>
          <a:prstGeom prst="rect">
            <a:avLst/>
          </a:prstGeom>
          <a:ln>
            <a:solidFill>
              <a:srgbClr val="002060"/>
            </a:solidFill>
          </a:ln>
        </p:spPr>
      </p:pic>
      <p:sp>
        <p:nvSpPr>
          <p:cNvPr id="51" name="CuadroTexto 50"/>
          <p:cNvSpPr txBox="1"/>
          <p:nvPr/>
        </p:nvSpPr>
        <p:spPr>
          <a:xfrm>
            <a:off x="3755604" y="3256345"/>
            <a:ext cx="1324966" cy="492443"/>
          </a:xfrm>
          <a:prstGeom prst="rect">
            <a:avLst/>
          </a:prstGeom>
          <a:noFill/>
        </p:spPr>
        <p:txBody>
          <a:bodyPr wrap="square" rtlCol="0">
            <a:spAutoFit/>
          </a:bodyPr>
          <a:lstStyle/>
          <a:p>
            <a:pPr lvl="0"/>
            <a:r>
              <a:rPr lang="en-US" sz="700" b="1" dirty="0" err="1"/>
              <a:t>Investigación</a:t>
            </a:r>
            <a:r>
              <a:rPr lang="en-US" sz="700" b="1" dirty="0"/>
              <a:t> </a:t>
            </a:r>
            <a:r>
              <a:rPr lang="en-US" sz="700" b="1" dirty="0" err="1"/>
              <a:t>desde</a:t>
            </a:r>
            <a:r>
              <a:rPr lang="en-US" sz="700" b="1" dirty="0"/>
              <a:t> la </a:t>
            </a:r>
            <a:r>
              <a:rPr lang="en-US" sz="700" b="1" dirty="0" err="1"/>
              <a:t>Empatía</a:t>
            </a:r>
            <a:endParaRPr lang="en-US" sz="700" b="1" dirty="0"/>
          </a:p>
          <a:p>
            <a:pPr lvl="0"/>
            <a:r>
              <a:rPr lang="en-US" sz="600" dirty="0" err="1"/>
              <a:t>Entender</a:t>
            </a:r>
            <a:r>
              <a:rPr lang="en-US" sz="600" dirty="0"/>
              <a:t> </a:t>
            </a:r>
            <a:r>
              <a:rPr lang="en-US" sz="600" dirty="0" err="1"/>
              <a:t>las</a:t>
            </a:r>
            <a:r>
              <a:rPr lang="en-US" sz="600" dirty="0"/>
              <a:t> </a:t>
            </a:r>
            <a:r>
              <a:rPr lang="en-US" sz="600" dirty="0" err="1"/>
              <a:t>necesidades</a:t>
            </a:r>
            <a:r>
              <a:rPr lang="en-US" sz="600" dirty="0"/>
              <a:t> de los </a:t>
            </a:r>
            <a:r>
              <a:rPr lang="en-US" sz="600" dirty="0" err="1"/>
              <a:t>beneficiarios</a:t>
            </a:r>
            <a:endParaRPr lang="en-US" sz="600" dirty="0"/>
          </a:p>
        </p:txBody>
      </p:sp>
      <p:cxnSp>
        <p:nvCxnSpPr>
          <p:cNvPr id="55" name="Conector recto de flecha 54"/>
          <p:cNvCxnSpPr/>
          <p:nvPr/>
        </p:nvCxnSpPr>
        <p:spPr>
          <a:xfrm>
            <a:off x="3233898" y="3453388"/>
            <a:ext cx="43518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7" name="Conector recto de flecha 56"/>
          <p:cNvCxnSpPr/>
          <p:nvPr/>
        </p:nvCxnSpPr>
        <p:spPr>
          <a:xfrm>
            <a:off x="5055856" y="3445151"/>
            <a:ext cx="43518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6" name="Arco 65"/>
          <p:cNvSpPr/>
          <p:nvPr/>
        </p:nvSpPr>
        <p:spPr>
          <a:xfrm>
            <a:off x="2823304" y="2828155"/>
            <a:ext cx="3473263" cy="903266"/>
          </a:xfrm>
          <a:prstGeom prst="arc">
            <a:avLst>
              <a:gd name="adj1" fmla="val 10995418"/>
              <a:gd name="adj2" fmla="val 0"/>
            </a:avLst>
          </a:prstGeom>
          <a:ln>
            <a:solidFill>
              <a:schemeClr val="bg1">
                <a:lumMod val="65000"/>
              </a:schemeClr>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CuadroTexto 69"/>
          <p:cNvSpPr txBox="1"/>
          <p:nvPr/>
        </p:nvSpPr>
        <p:spPr>
          <a:xfrm>
            <a:off x="5563728" y="3259915"/>
            <a:ext cx="1180165" cy="492443"/>
          </a:xfrm>
          <a:prstGeom prst="rect">
            <a:avLst/>
          </a:prstGeom>
          <a:noFill/>
        </p:spPr>
        <p:txBody>
          <a:bodyPr wrap="square" rtlCol="0">
            <a:spAutoFit/>
          </a:bodyPr>
          <a:lstStyle/>
          <a:p>
            <a:pPr lvl="0">
              <a:spcAft>
                <a:spcPts val="0"/>
              </a:spcAft>
            </a:pPr>
            <a:r>
              <a:rPr lang="es-ES" sz="700" b="1" dirty="0"/>
              <a:t>Re-Definición Reto de Innovación</a:t>
            </a:r>
          </a:p>
          <a:p>
            <a:pPr lvl="0">
              <a:spcAft>
                <a:spcPts val="0"/>
              </a:spcAft>
            </a:pPr>
            <a:r>
              <a:rPr lang="en-US" sz="600" dirty="0" err="1"/>
              <a:t>Convertir</a:t>
            </a:r>
            <a:r>
              <a:rPr lang="en-US" sz="600" dirty="0"/>
              <a:t> </a:t>
            </a:r>
            <a:r>
              <a:rPr lang="en-US" sz="600" dirty="0" err="1"/>
              <a:t>datos</a:t>
            </a:r>
            <a:r>
              <a:rPr lang="en-US" sz="600" dirty="0"/>
              <a:t> en </a:t>
            </a:r>
            <a:r>
              <a:rPr lang="en-US" sz="600" dirty="0" err="1"/>
              <a:t>oportunidades</a:t>
            </a:r>
            <a:r>
              <a:rPr lang="en-US" sz="600" dirty="0"/>
              <a:t> de </a:t>
            </a:r>
            <a:r>
              <a:rPr lang="en-US" sz="600" dirty="0" err="1"/>
              <a:t>innovación</a:t>
            </a:r>
            <a:endParaRPr lang="en-US" sz="600" dirty="0"/>
          </a:p>
        </p:txBody>
      </p:sp>
      <p:sp>
        <p:nvSpPr>
          <p:cNvPr id="71" name="Arco 70"/>
          <p:cNvSpPr/>
          <p:nvPr/>
        </p:nvSpPr>
        <p:spPr>
          <a:xfrm>
            <a:off x="4533002" y="3009411"/>
            <a:ext cx="1264498" cy="468057"/>
          </a:xfrm>
          <a:prstGeom prst="arc">
            <a:avLst>
              <a:gd name="adj1" fmla="val 11068044"/>
              <a:gd name="adj2" fmla="val 0"/>
            </a:avLst>
          </a:prstGeom>
          <a:ln>
            <a:solidFill>
              <a:schemeClr val="bg1">
                <a:lumMod val="65000"/>
              </a:schemeClr>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Arco 72"/>
          <p:cNvSpPr/>
          <p:nvPr/>
        </p:nvSpPr>
        <p:spPr>
          <a:xfrm>
            <a:off x="2273514" y="2803442"/>
            <a:ext cx="1937802" cy="903266"/>
          </a:xfrm>
          <a:prstGeom prst="arc">
            <a:avLst>
              <a:gd name="adj1" fmla="val 10875042"/>
              <a:gd name="adj2" fmla="val 0"/>
            </a:avLst>
          </a:prstGeom>
          <a:ln>
            <a:solidFill>
              <a:schemeClr val="bg1">
                <a:lumMod val="65000"/>
              </a:schemeClr>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Arco 73"/>
          <p:cNvSpPr/>
          <p:nvPr/>
        </p:nvSpPr>
        <p:spPr>
          <a:xfrm>
            <a:off x="2589263" y="3010008"/>
            <a:ext cx="1477985" cy="492691"/>
          </a:xfrm>
          <a:prstGeom prst="arc">
            <a:avLst>
              <a:gd name="adj1" fmla="val 11068044"/>
              <a:gd name="adj2" fmla="val 0"/>
            </a:avLst>
          </a:prstGeom>
          <a:ln>
            <a:solidFill>
              <a:schemeClr val="bg1">
                <a:lumMod val="65000"/>
              </a:schemeClr>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Elipse 7">
            <a:extLst>
              <a:ext uri="{FF2B5EF4-FFF2-40B4-BE49-F238E27FC236}">
                <a16:creationId xmlns:a16="http://schemas.microsoft.com/office/drawing/2014/main" id="{9AD79A3C-FBB1-4789-BD53-3FC502EB0323}"/>
              </a:ext>
            </a:extLst>
          </p:cNvPr>
          <p:cNvSpPr/>
          <p:nvPr/>
        </p:nvSpPr>
        <p:spPr>
          <a:xfrm>
            <a:off x="2278693" y="2523042"/>
            <a:ext cx="181202" cy="21084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Elipse 7">
            <a:extLst>
              <a:ext uri="{FF2B5EF4-FFF2-40B4-BE49-F238E27FC236}">
                <a16:creationId xmlns:a16="http://schemas.microsoft.com/office/drawing/2014/main" id="{6D8BC9BA-9BD7-4ACF-8168-C7DE5AE9B823}"/>
              </a:ext>
            </a:extLst>
          </p:cNvPr>
          <p:cNvSpPr/>
          <p:nvPr/>
        </p:nvSpPr>
        <p:spPr>
          <a:xfrm>
            <a:off x="4321689" y="2498200"/>
            <a:ext cx="212039" cy="217740"/>
          </a:xfrm>
          <a:prstGeom prst="ellipse">
            <a:avLst/>
          </a:prstGeom>
          <a:solidFill>
            <a:srgbClr val="500F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Elipse 7">
            <a:extLst>
              <a:ext uri="{FF2B5EF4-FFF2-40B4-BE49-F238E27FC236}">
                <a16:creationId xmlns:a16="http://schemas.microsoft.com/office/drawing/2014/main" id="{5278D5A0-D4B8-467F-A616-052C752A89F9}"/>
              </a:ext>
            </a:extLst>
          </p:cNvPr>
          <p:cNvSpPr/>
          <p:nvPr/>
        </p:nvSpPr>
        <p:spPr>
          <a:xfrm>
            <a:off x="6053401" y="2486238"/>
            <a:ext cx="217592" cy="237941"/>
          </a:xfrm>
          <a:prstGeom prst="ellipse">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CA5FBF-752A-4D09-AA72-CDAC7995BF31}"/>
              </a:ext>
            </a:extLst>
          </p:cNvPr>
          <p:cNvSpPr txBox="1"/>
          <p:nvPr/>
        </p:nvSpPr>
        <p:spPr>
          <a:xfrm>
            <a:off x="1933575" y="2192338"/>
            <a:ext cx="935863" cy="306387"/>
          </a:xfrm>
          <a:prstGeom prst="rect">
            <a:avLst/>
          </a:prstGeom>
          <a:noFill/>
        </p:spPr>
        <p:txBody>
          <a:bodyPr wrap="square" rtlCol="0" anchor="t">
            <a:spAutoFit/>
          </a:bodyPr>
          <a:lstStyle/>
          <a:p>
            <a:r>
              <a:rPr lang="fr-FR" sz="1400" b="1" dirty="0"/>
              <a:t>18 sept</a:t>
            </a:r>
            <a:endParaRPr lang="es-AR" sz="1400" b="1" dirty="0"/>
          </a:p>
        </p:txBody>
      </p:sp>
      <p:sp>
        <p:nvSpPr>
          <p:cNvPr id="27" name="TextBox 26">
            <a:extLst>
              <a:ext uri="{FF2B5EF4-FFF2-40B4-BE49-F238E27FC236}">
                <a16:creationId xmlns:a16="http://schemas.microsoft.com/office/drawing/2014/main" id="{198B4F0E-FEE9-4EA2-BDEA-C31A3CA6B6E2}"/>
              </a:ext>
            </a:extLst>
          </p:cNvPr>
          <p:cNvSpPr txBox="1"/>
          <p:nvPr/>
        </p:nvSpPr>
        <p:spPr>
          <a:xfrm>
            <a:off x="4050772" y="2199949"/>
            <a:ext cx="800219" cy="307777"/>
          </a:xfrm>
          <a:prstGeom prst="rect">
            <a:avLst/>
          </a:prstGeom>
          <a:noFill/>
        </p:spPr>
        <p:txBody>
          <a:bodyPr wrap="none" rtlCol="0">
            <a:spAutoFit/>
          </a:bodyPr>
          <a:lstStyle/>
          <a:p>
            <a:r>
              <a:rPr lang="fr-FR" sz="1400" b="1" dirty="0"/>
              <a:t>27 sept</a:t>
            </a:r>
            <a:endParaRPr lang="es-AR" sz="1400" b="1" dirty="0"/>
          </a:p>
        </p:txBody>
      </p:sp>
      <p:sp>
        <p:nvSpPr>
          <p:cNvPr id="3" name="TextBox 2">
            <a:extLst>
              <a:ext uri="{FF2B5EF4-FFF2-40B4-BE49-F238E27FC236}">
                <a16:creationId xmlns:a16="http://schemas.microsoft.com/office/drawing/2014/main" id="{B539D307-00D4-4357-BEC2-A946A50D65C7}"/>
              </a:ext>
            </a:extLst>
          </p:cNvPr>
          <p:cNvSpPr txBox="1"/>
          <p:nvPr/>
        </p:nvSpPr>
        <p:spPr>
          <a:xfrm>
            <a:off x="5806436" y="2146404"/>
            <a:ext cx="741203" cy="338554"/>
          </a:xfrm>
          <a:prstGeom prst="rect">
            <a:avLst/>
          </a:prstGeom>
          <a:noFill/>
        </p:spPr>
        <p:txBody>
          <a:bodyPr wrap="square" rtlCol="0">
            <a:spAutoFit/>
          </a:bodyPr>
          <a:lstStyle/>
          <a:p>
            <a:r>
              <a:rPr lang="fr-FR" sz="1400" b="1" dirty="0"/>
              <a:t>6</a:t>
            </a:r>
            <a:r>
              <a:rPr lang="fr-FR" sz="1600" b="1" dirty="0"/>
              <a:t> </a:t>
            </a:r>
            <a:r>
              <a:rPr lang="fr-FR" sz="1400" b="1" dirty="0" err="1"/>
              <a:t>Oct</a:t>
            </a:r>
            <a:endParaRPr lang="es-AR" sz="1600" b="1" dirty="0"/>
          </a:p>
        </p:txBody>
      </p:sp>
      <p:pic>
        <p:nvPicPr>
          <p:cNvPr id="29" name="Picture 28" descr="A close up of a logo&#10;&#10;Description generated with very high confidence">
            <a:extLst>
              <a:ext uri="{FF2B5EF4-FFF2-40B4-BE49-F238E27FC236}">
                <a16:creationId xmlns:a16="http://schemas.microsoft.com/office/drawing/2014/main" id="{FE16D515-0C4C-4B1F-A5FE-320FC0101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7663" y="4684065"/>
            <a:ext cx="1019253" cy="621103"/>
          </a:xfrm>
          <a:prstGeom prst="rect">
            <a:avLst/>
          </a:prstGeom>
          <a:ln>
            <a:solidFill>
              <a:srgbClr val="002060"/>
            </a:solidFill>
          </a:ln>
        </p:spPr>
      </p:pic>
      <p:pic>
        <p:nvPicPr>
          <p:cNvPr id="31" name="Picture 2"/>
          <p:cNvPicPr>
            <a:picLocks noChangeAspect="1" noChangeArrowheads="1"/>
          </p:cNvPicPr>
          <p:nvPr/>
        </p:nvPicPr>
        <p:blipFill>
          <a:blip r:embed="rId5" cstate="print"/>
          <a:srcRect/>
          <a:stretch>
            <a:fillRect/>
          </a:stretch>
        </p:blipFill>
        <p:spPr bwMode="auto">
          <a:xfrm>
            <a:off x="1662030" y="4040168"/>
            <a:ext cx="1341582" cy="1171671"/>
          </a:xfrm>
          <a:prstGeom prst="rect">
            <a:avLst/>
          </a:prstGeom>
          <a:noFill/>
          <a:ln w="9525">
            <a:noFill/>
            <a:miter lim="800000"/>
            <a:headEnd/>
            <a:tailEnd/>
          </a:ln>
        </p:spPr>
      </p:pic>
      <p:pic>
        <p:nvPicPr>
          <p:cNvPr id="32" name="Picture 2"/>
          <p:cNvPicPr>
            <a:picLocks noChangeAspect="1" noChangeArrowheads="1"/>
          </p:cNvPicPr>
          <p:nvPr/>
        </p:nvPicPr>
        <p:blipFill>
          <a:blip r:embed="rId5" cstate="print"/>
          <a:srcRect/>
          <a:stretch>
            <a:fillRect/>
          </a:stretch>
        </p:blipFill>
        <p:spPr bwMode="auto">
          <a:xfrm>
            <a:off x="5630863" y="4003675"/>
            <a:ext cx="1499984" cy="1239991"/>
          </a:xfrm>
          <a:prstGeom prst="rect">
            <a:avLst/>
          </a:prstGeom>
          <a:noFill/>
          <a:ln w="9525">
            <a:solidFill>
              <a:srgbClr val="00B0F0"/>
            </a:solidFill>
            <a:miter lim="800000"/>
            <a:headEnd/>
            <a:tailEnd/>
          </a:ln>
        </p:spPr>
      </p:pic>
      <p:pic>
        <p:nvPicPr>
          <p:cNvPr id="34" name="Picture 1"/>
          <p:cNvPicPr>
            <a:picLocks noGrp="1"/>
          </p:cNvPicPr>
          <p:nvPr>
            <p:ph idx="1"/>
          </p:nvPr>
        </p:nvPicPr>
        <p:blipFill>
          <a:blip r:embed="rId6" cstate="print"/>
          <a:srcRect/>
          <a:stretch>
            <a:fillRect/>
          </a:stretch>
        </p:blipFill>
        <p:spPr bwMode="auto">
          <a:xfrm>
            <a:off x="3237472" y="3929449"/>
            <a:ext cx="947350" cy="650789"/>
          </a:xfrm>
          <a:prstGeom prst="rect">
            <a:avLst/>
          </a:prstGeom>
          <a:noFill/>
          <a:ln w="9525">
            <a:solidFill>
              <a:srgbClr val="002060"/>
            </a:solidFill>
            <a:miter lim="800000"/>
            <a:headEnd/>
            <a:tailEnd/>
          </a:ln>
        </p:spPr>
      </p:pic>
    </p:spTree>
    <p:extLst>
      <p:ext uri="{BB962C8B-B14F-4D97-AF65-F5344CB8AC3E}">
        <p14:creationId xmlns:p14="http://schemas.microsoft.com/office/powerpoint/2010/main" val="1737127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p:cNvCxnSpPr>
            <a:endCxn id="42" idx="1"/>
          </p:cNvCxnSpPr>
          <p:nvPr/>
        </p:nvCxnSpPr>
        <p:spPr>
          <a:xfrm flipV="1">
            <a:off x="1" y="2605297"/>
            <a:ext cx="8265719" cy="6666"/>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Elipse 6"/>
          <p:cNvSpPr/>
          <p:nvPr/>
        </p:nvSpPr>
        <p:spPr>
          <a:xfrm>
            <a:off x="2171753" y="2461524"/>
            <a:ext cx="313376" cy="313376"/>
          </a:xfrm>
          <a:prstGeom prst="ellipse">
            <a:avLst/>
          </a:prstGeom>
          <a:solidFill>
            <a:srgbClr val="70AD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Elipse 7"/>
          <p:cNvSpPr/>
          <p:nvPr/>
        </p:nvSpPr>
        <p:spPr>
          <a:xfrm>
            <a:off x="6669875" y="2461524"/>
            <a:ext cx="313376" cy="313376"/>
          </a:xfrm>
          <a:prstGeom prst="ellipse">
            <a:avLst/>
          </a:prstGeom>
          <a:solidFill>
            <a:srgbClr val="70AD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uadroTexto 10"/>
          <p:cNvSpPr txBox="1"/>
          <p:nvPr/>
        </p:nvSpPr>
        <p:spPr>
          <a:xfrm>
            <a:off x="248041" y="1145001"/>
            <a:ext cx="4070345" cy="415498"/>
          </a:xfrm>
          <a:prstGeom prst="rect">
            <a:avLst/>
          </a:prstGeom>
          <a:noFill/>
        </p:spPr>
        <p:txBody>
          <a:bodyPr wrap="none" rtlCol="0">
            <a:spAutoFit/>
          </a:bodyPr>
          <a:lstStyle/>
          <a:p>
            <a:r>
              <a:rPr lang="es-ES" sz="2100" dirty="0">
                <a:latin typeface="Arial"/>
                <a:cs typeface="Arial"/>
              </a:rPr>
              <a:t>Paso a paso:  ¿Cómo proceder?</a:t>
            </a:r>
            <a:endParaRPr lang="en-US" sz="2100" dirty="0">
              <a:solidFill>
                <a:srgbClr val="000000"/>
              </a:solidFill>
              <a:latin typeface="Arial"/>
              <a:cs typeface="Arial"/>
            </a:endParaRPr>
          </a:p>
        </p:txBody>
      </p:sp>
      <p:sp>
        <p:nvSpPr>
          <p:cNvPr id="4" name="CuadroTexto 3"/>
          <p:cNvSpPr txBox="1"/>
          <p:nvPr/>
        </p:nvSpPr>
        <p:spPr>
          <a:xfrm>
            <a:off x="1315087" y="1982001"/>
            <a:ext cx="2131376" cy="400110"/>
          </a:xfrm>
          <a:prstGeom prst="rect">
            <a:avLst/>
          </a:prstGeom>
          <a:noFill/>
        </p:spPr>
        <p:txBody>
          <a:bodyPr wrap="square" rtlCol="0">
            <a:spAutoFit/>
          </a:bodyPr>
          <a:lstStyle/>
          <a:p>
            <a:pPr algn="ctr"/>
            <a:r>
              <a:rPr lang="en-US" sz="1000" b="1" dirty="0" err="1">
                <a:latin typeface="Berlin Sans FB Demi" panose="020E0802020502020306" pitchFamily="34" charset="0"/>
              </a:rPr>
              <a:t>Fecha</a:t>
            </a:r>
            <a:r>
              <a:rPr lang="en-US" sz="1000" b="1" dirty="0">
                <a:latin typeface="Berlin Sans FB Demi" panose="020E0802020502020306" pitchFamily="34" charset="0"/>
              </a:rPr>
              <a:t> </a:t>
            </a:r>
            <a:r>
              <a:rPr lang="en-US" sz="1000" b="1" dirty="0" err="1">
                <a:latin typeface="Berlin Sans FB Demi" panose="020E0802020502020306" pitchFamily="34" charset="0"/>
              </a:rPr>
              <a:t>límite</a:t>
            </a:r>
            <a:r>
              <a:rPr lang="en-US" sz="1000" b="1" dirty="0">
                <a:latin typeface="Berlin Sans FB Demi" panose="020E0802020502020306" pitchFamily="34" charset="0"/>
              </a:rPr>
              <a:t> : </a:t>
            </a:r>
            <a:r>
              <a:rPr lang="en-US" sz="1000" b="1" dirty="0" err="1">
                <a:latin typeface="Berlin Sans FB Demi" panose="020E0802020502020306" pitchFamily="34" charset="0"/>
              </a:rPr>
              <a:t>envío</a:t>
            </a:r>
            <a:r>
              <a:rPr lang="en-US" sz="1000" b="1" dirty="0">
                <a:latin typeface="Berlin Sans FB Demi" panose="020E0802020502020306" pitchFamily="34" charset="0"/>
              </a:rPr>
              <a:t> de </a:t>
            </a:r>
            <a:r>
              <a:rPr lang="en-US" sz="1000" b="1" dirty="0" err="1">
                <a:latin typeface="Berlin Sans FB Demi" panose="020E0802020502020306" pitchFamily="34" charset="0"/>
              </a:rPr>
              <a:t>propuestas</a:t>
            </a:r>
            <a:endParaRPr lang="en-US" sz="1000" b="1" dirty="0">
              <a:latin typeface="Berlin Sans FB Demi" panose="020E0802020502020306" pitchFamily="34" charset="0"/>
            </a:endParaRPr>
          </a:p>
          <a:p>
            <a:pPr algn="ctr"/>
            <a:r>
              <a:rPr lang="en-US" sz="1000" b="1" dirty="0">
                <a:latin typeface="Berlin Sans FB Demi" panose="020E0802020502020306" pitchFamily="34" charset="0"/>
              </a:rPr>
              <a:t>20 de OCTUBRE</a:t>
            </a:r>
          </a:p>
        </p:txBody>
      </p:sp>
      <p:sp>
        <p:nvSpPr>
          <p:cNvPr id="12" name="CuadroTexto 11"/>
          <p:cNvSpPr txBox="1"/>
          <p:nvPr/>
        </p:nvSpPr>
        <p:spPr>
          <a:xfrm>
            <a:off x="5982420" y="2015072"/>
            <a:ext cx="1688284" cy="400110"/>
          </a:xfrm>
          <a:prstGeom prst="rect">
            <a:avLst/>
          </a:prstGeom>
          <a:noFill/>
        </p:spPr>
        <p:txBody>
          <a:bodyPr wrap="none" rtlCol="0">
            <a:spAutoFit/>
          </a:bodyPr>
          <a:lstStyle/>
          <a:p>
            <a:pPr algn="ctr"/>
            <a:r>
              <a:rPr lang="en-US" sz="1000" b="1" dirty="0" err="1"/>
              <a:t>Selección</a:t>
            </a:r>
            <a:r>
              <a:rPr lang="en-US" sz="1000" b="1" dirty="0"/>
              <a:t> de </a:t>
            </a:r>
            <a:r>
              <a:rPr lang="en-US" sz="1000" b="1" dirty="0" err="1"/>
              <a:t>propuestas</a:t>
            </a:r>
            <a:endParaRPr lang="en-US" sz="1000" b="1" dirty="0"/>
          </a:p>
          <a:p>
            <a:pPr algn="ctr"/>
            <a:r>
              <a:rPr lang="en-US" sz="1000" b="1" dirty="0"/>
              <a:t>6 de NOVIEMBRE</a:t>
            </a:r>
          </a:p>
        </p:txBody>
      </p:sp>
      <p:sp>
        <p:nvSpPr>
          <p:cNvPr id="30" name="TextBox 21"/>
          <p:cNvSpPr txBox="1"/>
          <p:nvPr/>
        </p:nvSpPr>
        <p:spPr>
          <a:xfrm>
            <a:off x="3446463" y="2950916"/>
            <a:ext cx="2038700" cy="369332"/>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200">
                <a:solidFill>
                  <a:srgbClr val="15A03C"/>
                </a:solidFill>
                <a:latin typeface="Berlin Sans FB" panose="020E0602020502020306" pitchFamily="34" charset="0"/>
              </a:defRPr>
            </a:lvl1pPr>
          </a:lstStyle>
          <a:p>
            <a:r>
              <a:rPr lang="en-US" sz="900" dirty="0" err="1"/>
              <a:t>Período</a:t>
            </a:r>
            <a:r>
              <a:rPr lang="en-US" sz="900" dirty="0"/>
              <a:t> de pre-</a:t>
            </a:r>
            <a:r>
              <a:rPr lang="en-US" sz="900" dirty="0" err="1"/>
              <a:t>selección</a:t>
            </a:r>
            <a:r>
              <a:rPr lang="en-US" sz="900" dirty="0"/>
              <a:t> de </a:t>
            </a:r>
            <a:r>
              <a:rPr lang="en-US" sz="900" dirty="0" err="1"/>
              <a:t>propuestas</a:t>
            </a:r>
            <a:r>
              <a:rPr lang="en-US" sz="900" dirty="0"/>
              <a:t> </a:t>
            </a:r>
            <a:r>
              <a:rPr lang="en-US" sz="900" dirty="0" err="1"/>
              <a:t>por</a:t>
            </a:r>
            <a:r>
              <a:rPr lang="en-US" sz="900" dirty="0"/>
              <a:t> el panel de </a:t>
            </a:r>
            <a:r>
              <a:rPr lang="en-US" sz="900" dirty="0" err="1"/>
              <a:t>Eurêka</a:t>
            </a:r>
            <a:endParaRPr lang="en-US" sz="900" dirty="0"/>
          </a:p>
        </p:txBody>
      </p:sp>
      <p:sp>
        <p:nvSpPr>
          <p:cNvPr id="34" name="TextBox 26"/>
          <p:cNvSpPr txBox="1"/>
          <p:nvPr/>
        </p:nvSpPr>
        <p:spPr>
          <a:xfrm>
            <a:off x="1315707" y="3861639"/>
            <a:ext cx="1985094" cy="507831"/>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900" dirty="0" err="1">
                <a:solidFill>
                  <a:schemeClr val="tx1"/>
                </a:solidFill>
                <a:latin typeface="Berlin Sans FB" panose="020E0602020502020306" pitchFamily="34" charset="0"/>
              </a:rPr>
              <a:t>Envío</a:t>
            </a:r>
            <a:r>
              <a:rPr lang="en-US" sz="900" dirty="0">
                <a:solidFill>
                  <a:schemeClr val="tx1"/>
                </a:solidFill>
                <a:latin typeface="Berlin Sans FB" panose="020E0602020502020306" pitchFamily="34" charset="0"/>
              </a:rPr>
              <a:t> de </a:t>
            </a:r>
            <a:r>
              <a:rPr lang="en-US" sz="900" dirty="0" err="1">
                <a:solidFill>
                  <a:schemeClr val="tx1"/>
                </a:solidFill>
                <a:latin typeface="Berlin Sans FB" panose="020E0602020502020306" pitchFamily="34" charset="0"/>
              </a:rPr>
              <a:t>Retos</a:t>
            </a:r>
            <a:r>
              <a:rPr lang="en-US" sz="900" dirty="0">
                <a:solidFill>
                  <a:schemeClr val="tx1"/>
                </a:solidFill>
                <a:latin typeface="Berlin Sans FB" panose="020E0602020502020306" pitchFamily="34" charset="0"/>
              </a:rPr>
              <a:t> de </a:t>
            </a:r>
            <a:r>
              <a:rPr lang="en-US" sz="900" dirty="0" err="1">
                <a:solidFill>
                  <a:schemeClr val="tx1"/>
                </a:solidFill>
                <a:latin typeface="Berlin Sans FB" panose="020E0602020502020306" pitchFamily="34" charset="0"/>
              </a:rPr>
              <a:t>Innovación</a:t>
            </a:r>
            <a:r>
              <a:rPr lang="en-US" sz="900" dirty="0">
                <a:solidFill>
                  <a:schemeClr val="tx1"/>
                </a:solidFill>
                <a:latin typeface="Berlin Sans FB" panose="020E0602020502020306" pitchFamily="34" charset="0"/>
              </a:rPr>
              <a:t> a:</a:t>
            </a:r>
          </a:p>
          <a:p>
            <a:pPr algn="ctr"/>
            <a:r>
              <a:rPr lang="en-US" sz="900" b="1" dirty="0" err="1">
                <a:solidFill>
                  <a:schemeClr val="tx1"/>
                </a:solidFill>
                <a:latin typeface="Berlin Sans FB" panose="020E0602020502020306" pitchFamily="34" charset="0"/>
              </a:rPr>
              <a:t>eureka@oxfamintermon.org</a:t>
            </a:r>
            <a:r>
              <a:rPr lang="en-US" sz="900" b="1" dirty="0">
                <a:solidFill>
                  <a:schemeClr val="tx1"/>
                </a:solidFill>
                <a:latin typeface="Berlin Sans FB" panose="020E0602020502020306" pitchFamily="34" charset="0"/>
              </a:rPr>
              <a:t> </a:t>
            </a:r>
          </a:p>
          <a:p>
            <a:pPr algn="ctr"/>
            <a:endParaRPr lang="en-US" sz="900" dirty="0">
              <a:solidFill>
                <a:schemeClr val="tx1"/>
              </a:solidFill>
              <a:latin typeface="Berlin Sans FB" panose="020E0602020502020306" pitchFamily="34" charset="0"/>
            </a:endParaRPr>
          </a:p>
        </p:txBody>
      </p:sp>
      <p:cxnSp>
        <p:nvCxnSpPr>
          <p:cNvPr id="3" name="Conector recto 2"/>
          <p:cNvCxnSpPr>
            <a:stCxn id="7" idx="4"/>
          </p:cNvCxnSpPr>
          <p:nvPr/>
        </p:nvCxnSpPr>
        <p:spPr>
          <a:xfrm>
            <a:off x="2328441" y="2774900"/>
            <a:ext cx="0" cy="92825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 name="Conector recto 36"/>
          <p:cNvCxnSpPr/>
          <p:nvPr/>
        </p:nvCxnSpPr>
        <p:spPr>
          <a:xfrm>
            <a:off x="6807765" y="2774900"/>
            <a:ext cx="0" cy="92825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a:off x="2331577" y="3079857"/>
            <a:ext cx="1097423" cy="0"/>
          </a:xfrm>
          <a:prstGeom prst="line">
            <a:avLst/>
          </a:prstGeom>
          <a:ln>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8" name="Conector recto 37"/>
          <p:cNvCxnSpPr/>
          <p:nvPr/>
        </p:nvCxnSpPr>
        <p:spPr>
          <a:xfrm>
            <a:off x="5372100" y="3079857"/>
            <a:ext cx="1438633" cy="0"/>
          </a:xfrm>
          <a:prstGeom prst="line">
            <a:avLst/>
          </a:prstGeom>
          <a:ln>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39" name="TextBox 26"/>
          <p:cNvSpPr txBox="1"/>
          <p:nvPr/>
        </p:nvSpPr>
        <p:spPr>
          <a:xfrm>
            <a:off x="6026086" y="3861638"/>
            <a:ext cx="1517714" cy="369332"/>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900" dirty="0" err="1">
                <a:solidFill>
                  <a:schemeClr val="tx1"/>
                </a:solidFill>
                <a:latin typeface="Berlin Sans FB" panose="020E0602020502020306" pitchFamily="34" charset="0"/>
              </a:rPr>
              <a:t>Comunicación</a:t>
            </a:r>
            <a:r>
              <a:rPr lang="en-US" sz="900" dirty="0">
                <a:solidFill>
                  <a:schemeClr val="tx1"/>
                </a:solidFill>
                <a:latin typeface="Berlin Sans FB" panose="020E0602020502020306" pitchFamily="34" charset="0"/>
              </a:rPr>
              <a:t> de </a:t>
            </a:r>
            <a:r>
              <a:rPr lang="en-US" sz="900" dirty="0" err="1">
                <a:solidFill>
                  <a:schemeClr val="tx1"/>
                </a:solidFill>
                <a:latin typeface="Berlin Sans FB" panose="020E0602020502020306" pitchFamily="34" charset="0"/>
              </a:rPr>
              <a:t>las</a:t>
            </a:r>
            <a:r>
              <a:rPr lang="en-US" sz="900" dirty="0">
                <a:solidFill>
                  <a:schemeClr val="tx1"/>
                </a:solidFill>
                <a:latin typeface="Berlin Sans FB" panose="020E0602020502020306" pitchFamily="34" charset="0"/>
              </a:rPr>
              <a:t> 2 </a:t>
            </a:r>
            <a:r>
              <a:rPr lang="en-US" sz="900" dirty="0" err="1">
                <a:solidFill>
                  <a:schemeClr val="tx1"/>
                </a:solidFill>
                <a:latin typeface="Berlin Sans FB" panose="020E0602020502020306" pitchFamily="34" charset="0"/>
              </a:rPr>
              <a:t>propuestas</a:t>
            </a:r>
            <a:r>
              <a:rPr lang="en-US" sz="900" dirty="0">
                <a:solidFill>
                  <a:schemeClr val="tx1"/>
                </a:solidFill>
                <a:latin typeface="Berlin Sans FB" panose="020E0602020502020306" pitchFamily="34" charset="0"/>
              </a:rPr>
              <a:t> </a:t>
            </a:r>
            <a:r>
              <a:rPr lang="en-US" sz="900" dirty="0" err="1">
                <a:solidFill>
                  <a:schemeClr val="tx1"/>
                </a:solidFill>
                <a:latin typeface="Berlin Sans FB" panose="020E0602020502020306" pitchFamily="34" charset="0"/>
              </a:rPr>
              <a:t>seleccionadas</a:t>
            </a:r>
            <a:endParaRPr lang="en-US" sz="900" dirty="0">
              <a:solidFill>
                <a:schemeClr val="tx1"/>
              </a:solidFill>
              <a:latin typeface="Berlin Sans FB" panose="020E0602020502020306" pitchFamily="34" charset="0"/>
            </a:endParaRPr>
          </a:p>
        </p:txBody>
      </p:sp>
      <p:sp>
        <p:nvSpPr>
          <p:cNvPr id="40" name="TextBox 21"/>
          <p:cNvSpPr txBox="1"/>
          <p:nvPr/>
        </p:nvSpPr>
        <p:spPr>
          <a:xfrm>
            <a:off x="7531291" y="2901305"/>
            <a:ext cx="1457141" cy="369332"/>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200">
                <a:solidFill>
                  <a:srgbClr val="15A03C"/>
                </a:solidFill>
                <a:latin typeface="Berlin Sans FB" panose="020E0602020502020306" pitchFamily="34" charset="0"/>
              </a:defRPr>
            </a:lvl1pPr>
          </a:lstStyle>
          <a:p>
            <a:r>
              <a:rPr lang="en-US" sz="900" dirty="0" err="1"/>
              <a:t>Arrancan</a:t>
            </a:r>
            <a:r>
              <a:rPr lang="en-US" sz="900" dirty="0"/>
              <a:t> los 2 </a:t>
            </a:r>
            <a:r>
              <a:rPr lang="en-US" sz="900" dirty="0" err="1"/>
              <a:t>casos</a:t>
            </a:r>
            <a:r>
              <a:rPr lang="en-US" sz="900" dirty="0"/>
              <a:t> de </a:t>
            </a:r>
            <a:r>
              <a:rPr lang="en-US" sz="900" dirty="0" err="1"/>
              <a:t>estudio</a:t>
            </a:r>
            <a:r>
              <a:rPr lang="en-US" sz="900" dirty="0"/>
              <a:t>: </a:t>
            </a:r>
            <a:r>
              <a:rPr lang="en-US" sz="900" dirty="0" err="1"/>
              <a:t>Fase</a:t>
            </a:r>
            <a:r>
              <a:rPr lang="en-US" sz="900" dirty="0"/>
              <a:t> </a:t>
            </a:r>
            <a:r>
              <a:rPr lang="en-US" sz="900" dirty="0" err="1"/>
              <a:t>Ideación</a:t>
            </a:r>
            <a:endParaRPr lang="en-US" sz="900" dirty="0"/>
          </a:p>
        </p:txBody>
      </p:sp>
      <p:sp>
        <p:nvSpPr>
          <p:cNvPr id="42" name="Cheurón 41"/>
          <p:cNvSpPr/>
          <p:nvPr/>
        </p:nvSpPr>
        <p:spPr>
          <a:xfrm>
            <a:off x="8207226" y="2497863"/>
            <a:ext cx="74762" cy="214868"/>
          </a:xfrm>
          <a:prstGeom prst="chevron">
            <a:avLst>
              <a:gd name="adj" fmla="val 7824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7" name="Imagen 4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5087" y="4465598"/>
            <a:ext cx="1923314" cy="1091492"/>
          </a:xfrm>
          <a:prstGeom prst="rect">
            <a:avLst/>
          </a:prstGeom>
        </p:spPr>
      </p:pic>
      <p:pic>
        <p:nvPicPr>
          <p:cNvPr id="48" name="Imagen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378" y="3920153"/>
            <a:ext cx="329707" cy="248568"/>
          </a:xfrm>
          <a:prstGeom prst="rect">
            <a:avLst/>
          </a:prstGeom>
        </p:spPr>
      </p:pic>
      <p:sp>
        <p:nvSpPr>
          <p:cNvPr id="19" name="CuadroTexto 11">
            <a:extLst>
              <a:ext uri="{FF2B5EF4-FFF2-40B4-BE49-F238E27FC236}">
                <a16:creationId xmlns:a16="http://schemas.microsoft.com/office/drawing/2014/main" id="{B8B62ADD-8E83-4685-B791-E1630B6B14D2}"/>
              </a:ext>
            </a:extLst>
          </p:cNvPr>
          <p:cNvSpPr txBox="1"/>
          <p:nvPr/>
        </p:nvSpPr>
        <p:spPr>
          <a:xfrm>
            <a:off x="7980463" y="2156584"/>
            <a:ext cx="603050" cy="246221"/>
          </a:xfrm>
          <a:prstGeom prst="rect">
            <a:avLst/>
          </a:prstGeom>
          <a:noFill/>
        </p:spPr>
        <p:txBody>
          <a:bodyPr wrap="none" rtlCol="0">
            <a:spAutoFit/>
          </a:bodyPr>
          <a:lstStyle/>
          <a:p>
            <a:pPr algn="ctr"/>
            <a:r>
              <a:rPr lang="en-US" sz="1000" b="1" dirty="0"/>
              <a:t>13 Nov</a:t>
            </a:r>
          </a:p>
        </p:txBody>
      </p:sp>
      <p:sp>
        <p:nvSpPr>
          <p:cNvPr id="2" name="Rectángulo 1"/>
          <p:cNvSpPr/>
          <p:nvPr/>
        </p:nvSpPr>
        <p:spPr>
          <a:xfrm>
            <a:off x="4447607" y="3244334"/>
            <a:ext cx="248786" cy="369332"/>
          </a:xfrm>
          <a:prstGeom prst="rect">
            <a:avLst/>
          </a:prstGeom>
        </p:spPr>
        <p:txBody>
          <a:bodyPr wrap="none">
            <a:spAutoFit/>
          </a:bodyPr>
          <a:lstStyle/>
          <a:p>
            <a:r>
              <a:rPr lang="es-ES" dirty="0"/>
              <a:t> </a:t>
            </a:r>
          </a:p>
        </p:txBody>
      </p:sp>
      <p:sp>
        <p:nvSpPr>
          <p:cNvPr id="5" name="Rectángulo 4"/>
          <p:cNvSpPr/>
          <p:nvPr/>
        </p:nvSpPr>
        <p:spPr>
          <a:xfrm>
            <a:off x="4447607" y="3244334"/>
            <a:ext cx="248786" cy="369332"/>
          </a:xfrm>
          <a:prstGeom prst="rect">
            <a:avLst/>
          </a:prstGeom>
        </p:spPr>
        <p:txBody>
          <a:bodyPr wrap="none">
            <a:spAutoFit/>
          </a:bodyPr>
          <a:lstStyle/>
          <a:p>
            <a:r>
              <a:rPr lang="es-ES" dirty="0"/>
              <a:t> </a:t>
            </a:r>
          </a:p>
        </p:txBody>
      </p:sp>
    </p:spTree>
    <p:extLst>
      <p:ext uri="{BB962C8B-B14F-4D97-AF65-F5344CB8AC3E}">
        <p14:creationId xmlns:p14="http://schemas.microsoft.com/office/powerpoint/2010/main" val="4285603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76 Conector recto">
            <a:extLst>
              <a:ext uri="{FF2B5EF4-FFF2-40B4-BE49-F238E27FC236}">
                <a16:creationId xmlns:a16="http://schemas.microsoft.com/office/drawing/2014/main" id="{0908D103-3826-4D65-ADB1-B2A20F7967AF}"/>
              </a:ext>
            </a:extLst>
          </p:cNvPr>
          <p:cNvCxnSpPr>
            <a:cxnSpLocks/>
          </p:cNvCxnSpPr>
          <p:nvPr/>
        </p:nvCxnSpPr>
        <p:spPr>
          <a:xfrm flipH="1">
            <a:off x="254977" y="2151295"/>
            <a:ext cx="2206871" cy="0"/>
          </a:xfrm>
          <a:prstGeom prst="line">
            <a:avLst/>
          </a:prstGeom>
          <a:ln w="38100">
            <a:solidFill>
              <a:schemeClr val="accent6">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76 Conector recto">
            <a:extLst>
              <a:ext uri="{FF2B5EF4-FFF2-40B4-BE49-F238E27FC236}">
                <a16:creationId xmlns:a16="http://schemas.microsoft.com/office/drawing/2014/main" id="{4E83EA10-D963-4179-B699-CD1059DB1EC3}"/>
              </a:ext>
            </a:extLst>
          </p:cNvPr>
          <p:cNvCxnSpPr>
            <a:cxnSpLocks/>
          </p:cNvCxnSpPr>
          <p:nvPr/>
        </p:nvCxnSpPr>
        <p:spPr>
          <a:xfrm flipH="1">
            <a:off x="2685991" y="2151295"/>
            <a:ext cx="4561238" cy="0"/>
          </a:xfrm>
          <a:prstGeom prst="line">
            <a:avLst/>
          </a:prstGeom>
          <a:ln w="38100">
            <a:solidFill>
              <a:schemeClr val="accent6">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76 Conector recto">
            <a:extLst>
              <a:ext uri="{FF2B5EF4-FFF2-40B4-BE49-F238E27FC236}">
                <a16:creationId xmlns:a16="http://schemas.microsoft.com/office/drawing/2014/main" id="{29A97BF3-A073-4548-9F39-EC0361845927}"/>
              </a:ext>
            </a:extLst>
          </p:cNvPr>
          <p:cNvCxnSpPr>
            <a:cxnSpLocks/>
          </p:cNvCxnSpPr>
          <p:nvPr/>
        </p:nvCxnSpPr>
        <p:spPr>
          <a:xfrm flipH="1">
            <a:off x="7459051" y="2151295"/>
            <a:ext cx="1535480" cy="0"/>
          </a:xfrm>
          <a:prstGeom prst="line">
            <a:avLst/>
          </a:prstGeom>
          <a:ln w="38100">
            <a:solidFill>
              <a:schemeClr val="accent6">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F7AFC76-1CFA-4CDF-AC95-84840763348E}"/>
              </a:ext>
            </a:extLst>
          </p:cNvPr>
          <p:cNvSpPr txBox="1"/>
          <p:nvPr/>
        </p:nvSpPr>
        <p:spPr>
          <a:xfrm>
            <a:off x="624689" y="1888487"/>
            <a:ext cx="1398761" cy="253916"/>
          </a:xfrm>
          <a:prstGeom prst="rect">
            <a:avLst/>
          </a:prstGeom>
          <a:noFill/>
        </p:spPr>
        <p:txBody>
          <a:bodyPr wrap="square" rtlCol="0">
            <a:spAutoFit/>
          </a:bodyPr>
          <a:lstStyle/>
          <a:p>
            <a:pPr algn="ctr" defTabSz="685800" fontAlgn="auto">
              <a:spcBef>
                <a:spcPts val="0"/>
              </a:spcBef>
              <a:spcAft>
                <a:spcPts val="0"/>
              </a:spcAft>
            </a:pPr>
            <a:r>
              <a:rPr lang="es-ES" sz="1050" dirty="0">
                <a:solidFill>
                  <a:prstClr val="black"/>
                </a:solidFill>
                <a:latin typeface="Franklin Gothic Demi Cond" panose="020B0706030402020204" pitchFamily="34" charset="0"/>
                <a:ea typeface="+mn-ea"/>
              </a:rPr>
              <a:t>Inspiración</a:t>
            </a:r>
            <a:endParaRPr lang="en-US" sz="1050" dirty="0">
              <a:solidFill>
                <a:prstClr val="black"/>
              </a:solidFill>
              <a:latin typeface="Franklin Gothic Demi Cond" panose="020B0706030402020204" pitchFamily="34" charset="0"/>
              <a:ea typeface="+mn-ea"/>
            </a:endParaRPr>
          </a:p>
        </p:txBody>
      </p:sp>
      <p:sp>
        <p:nvSpPr>
          <p:cNvPr id="39" name="TextBox 38">
            <a:extLst>
              <a:ext uri="{FF2B5EF4-FFF2-40B4-BE49-F238E27FC236}">
                <a16:creationId xmlns:a16="http://schemas.microsoft.com/office/drawing/2014/main" id="{32AC9521-663C-488F-8025-37EC561F2A6A}"/>
              </a:ext>
            </a:extLst>
          </p:cNvPr>
          <p:cNvSpPr txBox="1"/>
          <p:nvPr/>
        </p:nvSpPr>
        <p:spPr>
          <a:xfrm>
            <a:off x="4225611" y="1890887"/>
            <a:ext cx="1398761" cy="253916"/>
          </a:xfrm>
          <a:prstGeom prst="rect">
            <a:avLst/>
          </a:prstGeom>
          <a:noFill/>
        </p:spPr>
        <p:txBody>
          <a:bodyPr wrap="square" rtlCol="0">
            <a:spAutoFit/>
          </a:bodyPr>
          <a:lstStyle/>
          <a:p>
            <a:pPr algn="ctr" defTabSz="685800" fontAlgn="auto">
              <a:spcBef>
                <a:spcPts val="0"/>
              </a:spcBef>
              <a:spcAft>
                <a:spcPts val="0"/>
              </a:spcAft>
            </a:pPr>
            <a:r>
              <a:rPr lang="es-ES" sz="1050" dirty="0">
                <a:solidFill>
                  <a:prstClr val="black"/>
                </a:solidFill>
                <a:latin typeface="Franklin Gothic Demi Cond" panose="020B0706030402020204" pitchFamily="34" charset="0"/>
                <a:ea typeface="+mn-ea"/>
              </a:rPr>
              <a:t>Ideación</a:t>
            </a:r>
            <a:endParaRPr lang="en-US" sz="1050" dirty="0">
              <a:solidFill>
                <a:prstClr val="black"/>
              </a:solidFill>
              <a:latin typeface="Franklin Gothic Demi Cond" panose="020B0706030402020204" pitchFamily="34" charset="0"/>
              <a:ea typeface="+mn-ea"/>
            </a:endParaRPr>
          </a:p>
        </p:txBody>
      </p:sp>
      <p:sp>
        <p:nvSpPr>
          <p:cNvPr id="40" name="TextBox 39">
            <a:extLst>
              <a:ext uri="{FF2B5EF4-FFF2-40B4-BE49-F238E27FC236}">
                <a16:creationId xmlns:a16="http://schemas.microsoft.com/office/drawing/2014/main" id="{A11C1EB5-E089-4B22-A37F-B08D0F725FF0}"/>
              </a:ext>
            </a:extLst>
          </p:cNvPr>
          <p:cNvSpPr txBox="1"/>
          <p:nvPr/>
        </p:nvSpPr>
        <p:spPr>
          <a:xfrm>
            <a:off x="7385538" y="1892498"/>
            <a:ext cx="1398761" cy="253916"/>
          </a:xfrm>
          <a:prstGeom prst="rect">
            <a:avLst/>
          </a:prstGeom>
          <a:noFill/>
        </p:spPr>
        <p:txBody>
          <a:bodyPr wrap="square" rtlCol="0">
            <a:spAutoFit/>
          </a:bodyPr>
          <a:lstStyle/>
          <a:p>
            <a:pPr algn="ctr" defTabSz="685800" fontAlgn="auto">
              <a:spcBef>
                <a:spcPts val="0"/>
              </a:spcBef>
              <a:spcAft>
                <a:spcPts val="0"/>
              </a:spcAft>
            </a:pPr>
            <a:r>
              <a:rPr lang="es-AR" sz="1050" dirty="0">
                <a:solidFill>
                  <a:prstClr val="black"/>
                </a:solidFill>
                <a:latin typeface="Franklin Gothic Demi Cond" panose="020B0706030402020204" pitchFamily="34" charset="0"/>
                <a:ea typeface="+mn-ea"/>
              </a:rPr>
              <a:t>Implementación</a:t>
            </a:r>
            <a:endParaRPr lang="en-US" sz="1050" dirty="0">
              <a:solidFill>
                <a:prstClr val="black"/>
              </a:solidFill>
              <a:latin typeface="Franklin Gothic Demi Cond" panose="020B0706030402020204" pitchFamily="34" charset="0"/>
              <a:ea typeface="+mn-ea"/>
            </a:endParaRPr>
          </a:p>
        </p:txBody>
      </p:sp>
      <p:sp>
        <p:nvSpPr>
          <p:cNvPr id="3" name="TextBox 2">
            <a:extLst>
              <a:ext uri="{FF2B5EF4-FFF2-40B4-BE49-F238E27FC236}">
                <a16:creationId xmlns:a16="http://schemas.microsoft.com/office/drawing/2014/main" id="{A7A2CBAE-2F03-4854-AE50-CC18A54E5E84}"/>
              </a:ext>
            </a:extLst>
          </p:cNvPr>
          <p:cNvSpPr txBox="1"/>
          <p:nvPr/>
        </p:nvSpPr>
        <p:spPr>
          <a:xfrm>
            <a:off x="271270" y="2953169"/>
            <a:ext cx="2190577" cy="784830"/>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sz="900" dirty="0">
                <a:solidFill>
                  <a:prstClr val="black"/>
                </a:solidFill>
                <a:latin typeface="Calibri" panose="020F0502020204030204" pitchFamily="34" charset="0"/>
                <a:ea typeface="+mn-ea"/>
                <a:cs typeface="Calibri" panose="020F0502020204030204" pitchFamily="34" charset="0"/>
              </a:rPr>
              <a:t>Plan de </a:t>
            </a:r>
            <a:r>
              <a:rPr lang="en-US" sz="900" dirty="0" err="1">
                <a:solidFill>
                  <a:prstClr val="black"/>
                </a:solidFill>
                <a:latin typeface="Calibri" panose="020F0502020204030204" pitchFamily="34" charset="0"/>
                <a:ea typeface="+mn-ea"/>
                <a:cs typeface="Calibri" panose="020F0502020204030204" pitchFamily="34" charset="0"/>
              </a:rPr>
              <a:t>trabajo</a:t>
            </a:r>
            <a:r>
              <a:rPr lang="en-US" sz="900" dirty="0">
                <a:solidFill>
                  <a:prstClr val="black"/>
                </a:solidFill>
                <a:latin typeface="Calibri" panose="020F0502020204030204" pitchFamily="34" charset="0"/>
                <a:ea typeface="+mn-ea"/>
                <a:cs typeface="Calibri" panose="020F0502020204030204" pitchFamily="34" charset="0"/>
              </a:rPr>
              <a:t> </a:t>
            </a:r>
            <a:r>
              <a:rPr lang="en-US" sz="900" dirty="0" err="1">
                <a:solidFill>
                  <a:prstClr val="black"/>
                </a:solidFill>
                <a:latin typeface="Calibri" panose="020F0502020204030204" pitchFamily="34" charset="0"/>
                <a:ea typeface="+mn-ea"/>
                <a:cs typeface="Calibri" panose="020F0502020204030204" pitchFamily="34" charset="0"/>
              </a:rPr>
              <a:t>Presupuesto</a:t>
            </a:r>
            <a:r>
              <a:rPr lang="en-US" sz="900" dirty="0">
                <a:solidFill>
                  <a:prstClr val="black"/>
                </a:solidFill>
                <a:latin typeface="Calibri" panose="020F0502020204030204" pitchFamily="34" charset="0"/>
                <a:ea typeface="+mn-ea"/>
                <a:cs typeface="Calibri" panose="020F0502020204030204" pitchFamily="34" charset="0"/>
              </a:rPr>
              <a:t> y </a:t>
            </a:r>
            <a:r>
              <a:rPr lang="en-US" sz="900" dirty="0" err="1">
                <a:solidFill>
                  <a:prstClr val="black"/>
                </a:solidFill>
                <a:latin typeface="Calibri" panose="020F0502020204030204" pitchFamily="34" charset="0"/>
                <a:ea typeface="+mn-ea"/>
                <a:cs typeface="Calibri" panose="020F0502020204030204" pitchFamily="34" charset="0"/>
              </a:rPr>
              <a:t>recursos</a:t>
            </a:r>
            <a:r>
              <a:rPr lang="en-US" sz="900" dirty="0">
                <a:solidFill>
                  <a:prstClr val="black"/>
                </a:solidFill>
                <a:latin typeface="Calibri" panose="020F0502020204030204" pitchFamily="34" charset="0"/>
                <a:ea typeface="+mn-ea"/>
                <a:cs typeface="Calibri" panose="020F0502020204030204" pitchFamily="34" charset="0"/>
              </a:rPr>
              <a:t> </a:t>
            </a:r>
            <a:r>
              <a:rPr lang="en-US" sz="900" dirty="0" err="1">
                <a:solidFill>
                  <a:prstClr val="black"/>
                </a:solidFill>
                <a:latin typeface="Calibri" panose="020F0502020204030204" pitchFamily="34" charset="0"/>
                <a:ea typeface="+mn-ea"/>
                <a:cs typeface="Calibri" panose="020F0502020204030204" pitchFamily="34" charset="0"/>
              </a:rPr>
              <a:t>necesarios</a:t>
            </a:r>
            <a:r>
              <a:rPr lang="en-US" sz="900" dirty="0">
                <a:solidFill>
                  <a:prstClr val="black"/>
                </a:solidFill>
                <a:latin typeface="Calibri" panose="020F0502020204030204" pitchFamily="34" charset="0"/>
                <a:ea typeface="+mn-ea"/>
                <a:cs typeface="Calibri" panose="020F0502020204030204" pitchFamily="34" charset="0"/>
              </a:rPr>
              <a:t> (</a:t>
            </a:r>
            <a:r>
              <a:rPr lang="en-US" sz="900" dirty="0" err="1">
                <a:solidFill>
                  <a:prstClr val="black"/>
                </a:solidFill>
                <a:latin typeface="Calibri" panose="020F0502020204030204" pitchFamily="34" charset="0"/>
                <a:ea typeface="+mn-ea"/>
                <a:cs typeface="Calibri" panose="020F0502020204030204" pitchFamily="34" charset="0"/>
              </a:rPr>
              <a:t>incluyendo</a:t>
            </a:r>
            <a:r>
              <a:rPr lang="en-US" sz="900" dirty="0">
                <a:solidFill>
                  <a:prstClr val="black"/>
                </a:solidFill>
                <a:latin typeface="Calibri" panose="020F0502020204030204" pitchFamily="34" charset="0"/>
                <a:ea typeface="+mn-ea"/>
                <a:cs typeface="Calibri" panose="020F0502020204030204" pitchFamily="34" charset="0"/>
              </a:rPr>
              <a:t> </a:t>
            </a:r>
            <a:r>
              <a:rPr lang="en-US" sz="900" dirty="0" err="1">
                <a:solidFill>
                  <a:prstClr val="black"/>
                </a:solidFill>
                <a:latin typeface="Calibri" panose="020F0502020204030204" pitchFamily="34" charset="0"/>
                <a:ea typeface="+mn-ea"/>
                <a:cs typeface="Calibri" panose="020F0502020204030204" pitchFamily="34" charset="0"/>
              </a:rPr>
              <a:t>tipo</a:t>
            </a:r>
            <a:r>
              <a:rPr lang="en-US" sz="900" dirty="0">
                <a:solidFill>
                  <a:prstClr val="black"/>
                </a:solidFill>
                <a:latin typeface="Calibri" panose="020F0502020204030204" pitchFamily="34" charset="0"/>
                <a:ea typeface="+mn-ea"/>
                <a:cs typeface="Calibri" panose="020F0502020204030204" pitchFamily="34" charset="0"/>
              </a:rPr>
              <a:t> de expertise)</a:t>
            </a:r>
          </a:p>
          <a:p>
            <a:pPr marL="214313" indent="-214313" defTabSz="685800" fontAlgn="auto">
              <a:spcBef>
                <a:spcPts val="0"/>
              </a:spcBef>
              <a:spcAft>
                <a:spcPts val="0"/>
              </a:spcAft>
              <a:buFont typeface="Arial" panose="020B0604020202020204" pitchFamily="34" charset="0"/>
              <a:buChar char="•"/>
            </a:pPr>
            <a:r>
              <a:rPr lang="en-US" sz="900" dirty="0" err="1">
                <a:solidFill>
                  <a:prstClr val="black"/>
                </a:solidFill>
                <a:latin typeface="Calibri" panose="020F0502020204030204" pitchFamily="34" charset="0"/>
                <a:ea typeface="+mn-ea"/>
                <a:cs typeface="Calibri" panose="020F0502020204030204" pitchFamily="34" charset="0"/>
              </a:rPr>
              <a:t>Reparto</a:t>
            </a:r>
            <a:r>
              <a:rPr lang="en-US" sz="900" dirty="0">
                <a:solidFill>
                  <a:prstClr val="black"/>
                </a:solidFill>
                <a:latin typeface="Calibri" panose="020F0502020204030204" pitchFamily="34" charset="0"/>
                <a:ea typeface="+mn-ea"/>
                <a:cs typeface="Calibri" panose="020F0502020204030204" pitchFamily="34" charset="0"/>
              </a:rPr>
              <a:t> roles y </a:t>
            </a:r>
            <a:r>
              <a:rPr lang="en-US" sz="900" dirty="0" err="1">
                <a:solidFill>
                  <a:prstClr val="black"/>
                </a:solidFill>
                <a:latin typeface="Calibri" panose="020F0502020204030204" pitchFamily="34" charset="0"/>
                <a:ea typeface="+mn-ea"/>
                <a:cs typeface="Calibri" panose="020F0502020204030204" pitchFamily="34" charset="0"/>
              </a:rPr>
              <a:t>tareas</a:t>
            </a:r>
            <a:endParaRPr lang="en-US" sz="900" dirty="0">
              <a:solidFill>
                <a:prstClr val="black"/>
              </a:solidFill>
              <a:latin typeface="Calibri" panose="020F0502020204030204" pitchFamily="34" charset="0"/>
              <a:ea typeface="+mn-ea"/>
              <a:cs typeface="Calibri" panose="020F0502020204030204" pitchFamily="34" charset="0"/>
            </a:endParaRPr>
          </a:p>
          <a:p>
            <a:pPr marL="214313" indent="-214313" defTabSz="685800" fontAlgn="auto">
              <a:spcBef>
                <a:spcPts val="0"/>
              </a:spcBef>
              <a:spcAft>
                <a:spcPts val="0"/>
              </a:spcAft>
              <a:buFont typeface="Arial" panose="020B0604020202020204" pitchFamily="34" charset="0"/>
              <a:buChar char="•"/>
            </a:pPr>
            <a:r>
              <a:rPr lang="en-US" sz="900" dirty="0" err="1">
                <a:solidFill>
                  <a:prstClr val="black"/>
                </a:solidFill>
                <a:latin typeface="Calibri" panose="020F0502020204030204" pitchFamily="34" charset="0"/>
                <a:ea typeface="+mn-ea"/>
                <a:cs typeface="Calibri" panose="020F0502020204030204" pitchFamily="34" charset="0"/>
              </a:rPr>
              <a:t>Cronograma</a:t>
            </a:r>
            <a:endParaRPr lang="en-US" sz="900" dirty="0">
              <a:solidFill>
                <a:prstClr val="black"/>
              </a:solidFill>
              <a:latin typeface="Calibri" panose="020F0502020204030204" pitchFamily="34" charset="0"/>
              <a:ea typeface="+mn-ea"/>
              <a:cs typeface="Calibri" panose="020F0502020204030204" pitchFamily="34" charset="0"/>
            </a:endParaRPr>
          </a:p>
        </p:txBody>
      </p:sp>
      <p:sp>
        <p:nvSpPr>
          <p:cNvPr id="41" name="TextBox 40">
            <a:extLst>
              <a:ext uri="{FF2B5EF4-FFF2-40B4-BE49-F238E27FC236}">
                <a16:creationId xmlns:a16="http://schemas.microsoft.com/office/drawing/2014/main" id="{4B9B0791-F042-4064-BB57-5DA8FA2641C4}"/>
              </a:ext>
            </a:extLst>
          </p:cNvPr>
          <p:cNvSpPr txBox="1"/>
          <p:nvPr/>
        </p:nvSpPr>
        <p:spPr>
          <a:xfrm>
            <a:off x="3994747" y="2805146"/>
            <a:ext cx="1860488" cy="276999"/>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endParaRPr lang="en-US" sz="1200" dirty="0">
              <a:solidFill>
                <a:prstClr val="black"/>
              </a:solidFill>
              <a:latin typeface="Calibri" panose="020F0502020204030204" pitchFamily="34" charset="0"/>
              <a:ea typeface="+mn-ea"/>
              <a:cs typeface="Calibri" panose="020F0502020204030204" pitchFamily="34" charset="0"/>
            </a:endParaRPr>
          </a:p>
        </p:txBody>
      </p:sp>
      <p:sp>
        <p:nvSpPr>
          <p:cNvPr id="43" name="TextBox 42">
            <a:extLst>
              <a:ext uri="{FF2B5EF4-FFF2-40B4-BE49-F238E27FC236}">
                <a16:creationId xmlns:a16="http://schemas.microsoft.com/office/drawing/2014/main" id="{824DA90D-E509-49DC-B821-3E505E2CFA24}"/>
              </a:ext>
            </a:extLst>
          </p:cNvPr>
          <p:cNvSpPr txBox="1"/>
          <p:nvPr/>
        </p:nvSpPr>
        <p:spPr>
          <a:xfrm>
            <a:off x="4405752" y="3055696"/>
            <a:ext cx="1046358" cy="923330"/>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sz="900" dirty="0">
                <a:solidFill>
                  <a:prstClr val="black"/>
                </a:solidFill>
                <a:latin typeface="Calibri" panose="020F0502020204030204" pitchFamily="34" charset="0"/>
                <a:ea typeface="+mn-ea"/>
                <a:cs typeface="Calibri" panose="020F0502020204030204" pitchFamily="34" charset="0"/>
              </a:rPr>
              <a:t>Plan de </a:t>
            </a:r>
            <a:r>
              <a:rPr lang="en-US" sz="900" dirty="0" err="1">
                <a:solidFill>
                  <a:prstClr val="black"/>
                </a:solidFill>
                <a:latin typeface="Calibri" panose="020F0502020204030204" pitchFamily="34" charset="0"/>
                <a:ea typeface="+mn-ea"/>
                <a:cs typeface="Calibri" panose="020F0502020204030204" pitchFamily="34" charset="0"/>
              </a:rPr>
              <a:t>trabjo</a:t>
            </a:r>
            <a:endParaRPr lang="en-US" sz="900" dirty="0">
              <a:solidFill>
                <a:prstClr val="black"/>
              </a:solidFill>
              <a:latin typeface="Calibri" panose="020F0502020204030204" pitchFamily="34" charset="0"/>
              <a:ea typeface="+mn-ea"/>
              <a:cs typeface="Calibri" panose="020F0502020204030204" pitchFamily="34" charset="0"/>
            </a:endParaRPr>
          </a:p>
          <a:p>
            <a:pPr marL="214313" indent="-214313" defTabSz="685800" fontAlgn="auto">
              <a:spcBef>
                <a:spcPts val="0"/>
              </a:spcBef>
              <a:spcAft>
                <a:spcPts val="0"/>
              </a:spcAft>
              <a:buFont typeface="Arial" panose="020B0604020202020204" pitchFamily="34" charset="0"/>
              <a:buChar char="•"/>
            </a:pPr>
            <a:r>
              <a:rPr lang="en-US" sz="900" dirty="0" err="1">
                <a:solidFill>
                  <a:prstClr val="black"/>
                </a:solidFill>
                <a:latin typeface="Calibri" panose="020F0502020204030204" pitchFamily="34" charset="0"/>
                <a:ea typeface="+mn-ea"/>
                <a:cs typeface="Calibri" panose="020F0502020204030204" pitchFamily="34" charset="0"/>
              </a:rPr>
              <a:t>Diseno</a:t>
            </a:r>
            <a:endParaRPr lang="en-US" sz="900" dirty="0">
              <a:solidFill>
                <a:prstClr val="black"/>
              </a:solidFill>
              <a:latin typeface="Calibri" panose="020F0502020204030204" pitchFamily="34" charset="0"/>
              <a:ea typeface="+mn-ea"/>
              <a:cs typeface="Calibri" panose="020F0502020204030204" pitchFamily="34" charset="0"/>
            </a:endParaRPr>
          </a:p>
          <a:p>
            <a:pPr marL="214313" indent="-214313" defTabSz="685800" fontAlgn="auto">
              <a:spcBef>
                <a:spcPts val="0"/>
              </a:spcBef>
              <a:spcAft>
                <a:spcPts val="0"/>
              </a:spcAft>
              <a:buFont typeface="Arial" panose="020B0604020202020204" pitchFamily="34" charset="0"/>
              <a:buChar char="•"/>
            </a:pPr>
            <a:r>
              <a:rPr lang="en-US" sz="900" dirty="0" err="1">
                <a:solidFill>
                  <a:prstClr val="black"/>
                </a:solidFill>
                <a:latin typeface="Calibri" panose="020F0502020204030204" pitchFamily="34" charset="0"/>
                <a:ea typeface="+mn-ea"/>
                <a:cs typeface="Calibri" panose="020F0502020204030204" pitchFamily="34" charset="0"/>
              </a:rPr>
              <a:t>Recursos</a:t>
            </a:r>
            <a:endParaRPr lang="en-US" sz="900" dirty="0">
              <a:solidFill>
                <a:prstClr val="black"/>
              </a:solidFill>
              <a:latin typeface="Calibri" panose="020F0502020204030204" pitchFamily="34" charset="0"/>
              <a:ea typeface="+mn-ea"/>
              <a:cs typeface="Calibri" panose="020F0502020204030204" pitchFamily="34" charset="0"/>
            </a:endParaRPr>
          </a:p>
          <a:p>
            <a:pPr marL="214313" indent="-214313" defTabSz="685800" fontAlgn="auto">
              <a:spcBef>
                <a:spcPts val="0"/>
              </a:spcBef>
              <a:spcAft>
                <a:spcPts val="0"/>
              </a:spcAft>
              <a:buFont typeface="Arial" panose="020B0604020202020204" pitchFamily="34" charset="0"/>
              <a:buChar char="•"/>
            </a:pPr>
            <a:r>
              <a:rPr lang="en-US" sz="900" dirty="0">
                <a:solidFill>
                  <a:prstClr val="black"/>
                </a:solidFill>
                <a:latin typeface="Calibri" panose="020F0502020204030204" pitchFamily="34" charset="0"/>
                <a:ea typeface="+mn-ea"/>
                <a:cs typeface="Calibri" panose="020F0502020204030204" pitchFamily="34" charset="0"/>
              </a:rPr>
              <a:t>Roles y </a:t>
            </a:r>
            <a:r>
              <a:rPr lang="en-US" sz="900" dirty="0" err="1">
                <a:solidFill>
                  <a:prstClr val="black"/>
                </a:solidFill>
                <a:latin typeface="Calibri" panose="020F0502020204030204" pitchFamily="34" charset="0"/>
                <a:ea typeface="+mn-ea"/>
                <a:cs typeface="Calibri" panose="020F0502020204030204" pitchFamily="34" charset="0"/>
              </a:rPr>
              <a:t>tareas</a:t>
            </a:r>
            <a:endParaRPr lang="en-US" sz="900" dirty="0">
              <a:solidFill>
                <a:prstClr val="black"/>
              </a:solidFill>
              <a:latin typeface="Calibri" panose="020F0502020204030204" pitchFamily="34" charset="0"/>
              <a:ea typeface="+mn-ea"/>
              <a:cs typeface="Calibri" panose="020F0502020204030204" pitchFamily="34" charset="0"/>
            </a:endParaRPr>
          </a:p>
          <a:p>
            <a:pPr marL="214313" indent="-214313" defTabSz="685800" fontAlgn="auto">
              <a:spcBef>
                <a:spcPts val="0"/>
              </a:spcBef>
              <a:spcAft>
                <a:spcPts val="0"/>
              </a:spcAft>
              <a:buFont typeface="Arial" panose="020B0604020202020204" pitchFamily="34" charset="0"/>
              <a:buChar char="•"/>
            </a:pPr>
            <a:r>
              <a:rPr lang="en-US" sz="900" dirty="0" err="1">
                <a:solidFill>
                  <a:prstClr val="black"/>
                </a:solidFill>
                <a:latin typeface="Calibri" panose="020F0502020204030204" pitchFamily="34" charset="0"/>
                <a:ea typeface="+mn-ea"/>
                <a:cs typeface="Calibri" panose="020F0502020204030204" pitchFamily="34" charset="0"/>
              </a:rPr>
              <a:t>Cronograma</a:t>
            </a:r>
            <a:endParaRPr lang="en-US" sz="900" dirty="0">
              <a:solidFill>
                <a:prstClr val="black"/>
              </a:solidFill>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09251467-9A10-40BF-AE8E-179B7EF26666}"/>
              </a:ext>
            </a:extLst>
          </p:cNvPr>
          <p:cNvSpPr txBox="1"/>
          <p:nvPr/>
        </p:nvSpPr>
        <p:spPr>
          <a:xfrm>
            <a:off x="2390932" y="4255562"/>
            <a:ext cx="882913" cy="253916"/>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fontAlgn="auto">
              <a:spcBef>
                <a:spcPts val="0"/>
              </a:spcBef>
              <a:spcAft>
                <a:spcPts val="0"/>
              </a:spcAft>
            </a:pPr>
            <a:r>
              <a:rPr lang="en-US" sz="1050" dirty="0">
                <a:solidFill>
                  <a:prstClr val="black"/>
                </a:solidFill>
                <a:latin typeface="Calibri" panose="020F0502020204030204" pitchFamily="34" charset="0"/>
                <a:cs typeface="Calibri" panose="020F0502020204030204" pitchFamily="34" charset="0"/>
              </a:rPr>
              <a:t>Max $10000</a:t>
            </a:r>
          </a:p>
        </p:txBody>
      </p:sp>
      <p:sp>
        <p:nvSpPr>
          <p:cNvPr id="5" name="Rectangle 4">
            <a:extLst>
              <a:ext uri="{FF2B5EF4-FFF2-40B4-BE49-F238E27FC236}">
                <a16:creationId xmlns:a16="http://schemas.microsoft.com/office/drawing/2014/main" id="{2E1D1CA4-AE1B-4C12-A8DD-1FE431527E16}"/>
              </a:ext>
            </a:extLst>
          </p:cNvPr>
          <p:cNvSpPr/>
          <p:nvPr/>
        </p:nvSpPr>
        <p:spPr>
          <a:xfrm>
            <a:off x="6155405" y="4282660"/>
            <a:ext cx="865943" cy="253916"/>
          </a:xfrm>
          <a:prstGeom prst="rect">
            <a:avLst/>
          </a:prstGeom>
          <a:solidFill>
            <a:schemeClr val="accent2">
              <a:lumMod val="20000"/>
              <a:lumOff val="80000"/>
            </a:schemeClr>
          </a:solidFill>
          <a:ln>
            <a:solidFill>
              <a:srgbClr val="EF5339"/>
            </a:solidFill>
          </a:ln>
        </p:spPr>
        <p:style>
          <a:lnRef idx="1">
            <a:schemeClr val="accent6"/>
          </a:lnRef>
          <a:fillRef idx="2">
            <a:schemeClr val="accent6"/>
          </a:fillRef>
          <a:effectRef idx="1">
            <a:schemeClr val="accent6"/>
          </a:effectRef>
          <a:fontRef idx="minor">
            <a:schemeClr val="dk1"/>
          </a:fontRef>
        </p:style>
        <p:txBody>
          <a:bodyPr wrap="none">
            <a:spAutoFit/>
          </a:bodyPr>
          <a:lstStyle/>
          <a:p>
            <a:pPr algn="ctr" defTabSz="685800" fontAlgn="auto">
              <a:spcBef>
                <a:spcPts val="0"/>
              </a:spcBef>
              <a:spcAft>
                <a:spcPts val="0"/>
              </a:spcAft>
            </a:pPr>
            <a:r>
              <a:rPr lang="en-US" sz="1050" dirty="0">
                <a:solidFill>
                  <a:prstClr val="black"/>
                </a:solidFill>
                <a:latin typeface="Calibri" panose="020F0502020204030204" pitchFamily="34" charset="0"/>
                <a:cs typeface="Calibri" panose="020F0502020204030204" pitchFamily="34" charset="0"/>
              </a:rPr>
              <a:t>Max $35000</a:t>
            </a:r>
          </a:p>
        </p:txBody>
      </p:sp>
      <p:cxnSp>
        <p:nvCxnSpPr>
          <p:cNvPr id="8" name="Straight Connector 7">
            <a:extLst>
              <a:ext uri="{FF2B5EF4-FFF2-40B4-BE49-F238E27FC236}">
                <a16:creationId xmlns:a16="http://schemas.microsoft.com/office/drawing/2014/main" id="{26C56A63-F4B7-483C-880A-DB18E7719B98}"/>
              </a:ext>
            </a:extLst>
          </p:cNvPr>
          <p:cNvCxnSpPr>
            <a:cxnSpLocks/>
            <a:endCxn id="41" idx="2"/>
          </p:cNvCxnSpPr>
          <p:nvPr/>
        </p:nvCxnSpPr>
        <p:spPr>
          <a:xfrm>
            <a:off x="4924991" y="2180871"/>
            <a:ext cx="0" cy="878190"/>
          </a:xfrm>
          <a:prstGeom prst="line">
            <a:avLst/>
          </a:prstGeom>
          <a:ln>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BD3CB711-0942-4BA0-8E9F-B7EEB198D254}"/>
              </a:ext>
            </a:extLst>
          </p:cNvPr>
          <p:cNvSpPr/>
          <p:nvPr/>
        </p:nvSpPr>
        <p:spPr>
          <a:xfrm>
            <a:off x="254977" y="4649538"/>
            <a:ext cx="6990144" cy="1269776"/>
          </a:xfrm>
          <a:prstGeom prst="round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08E13AA8-6375-4508-A675-4206D323E141}"/>
              </a:ext>
            </a:extLst>
          </p:cNvPr>
          <p:cNvSpPr txBox="1"/>
          <p:nvPr/>
        </p:nvSpPr>
        <p:spPr>
          <a:xfrm>
            <a:off x="254977" y="2341905"/>
            <a:ext cx="2135955" cy="415498"/>
          </a:xfrm>
          <a:prstGeom prst="rect">
            <a:avLst/>
          </a:prstGeom>
          <a:noFill/>
        </p:spPr>
        <p:txBody>
          <a:bodyPr wrap="square" rtlCol="0">
            <a:spAutoFit/>
          </a:bodyPr>
          <a:lstStyle/>
          <a:p>
            <a:pPr defTabSz="685800" fontAlgn="auto">
              <a:spcBef>
                <a:spcPts val="0"/>
              </a:spcBef>
              <a:spcAft>
                <a:spcPts val="0"/>
              </a:spcAft>
            </a:pPr>
            <a:r>
              <a:rPr lang="es-ES" sz="1050" b="1" u="sng" dirty="0">
                <a:solidFill>
                  <a:prstClr val="black"/>
                </a:solidFill>
                <a:latin typeface="Calibri" panose="020F0502020204030204" pitchFamily="34" charset="0"/>
                <a:ea typeface="+mn-ea"/>
                <a:cs typeface="Calibri" panose="020F0502020204030204" pitchFamily="34" charset="0"/>
              </a:rPr>
              <a:t>Arranque fase Inspiración:</a:t>
            </a:r>
            <a:br>
              <a:rPr lang="es-ES" sz="1050" b="1" u="sng" dirty="0">
                <a:solidFill>
                  <a:prstClr val="black"/>
                </a:solidFill>
                <a:latin typeface="Calibri" panose="020F0502020204030204" pitchFamily="34" charset="0"/>
                <a:ea typeface="+mn-ea"/>
                <a:cs typeface="Calibri" panose="020F0502020204030204" pitchFamily="34" charset="0"/>
              </a:rPr>
            </a:br>
            <a:r>
              <a:rPr lang="es-ES" sz="1050" dirty="0">
                <a:solidFill>
                  <a:prstClr val="black"/>
                </a:solidFill>
                <a:latin typeface="Calibri" panose="020F0502020204030204" pitchFamily="34" charset="0"/>
                <a:ea typeface="+mn-ea"/>
                <a:cs typeface="Calibri" panose="020F0502020204030204" pitchFamily="34" charset="0"/>
              </a:rPr>
              <a:t>Equipo EUREKA planifica</a:t>
            </a:r>
            <a:endParaRPr lang="en-US" sz="1050" dirty="0">
              <a:solidFill>
                <a:prstClr val="black"/>
              </a:solidFill>
              <a:latin typeface="Calibri" panose="020F0502020204030204" pitchFamily="34" charset="0"/>
              <a:ea typeface="+mn-ea"/>
              <a:cs typeface="Calibri" panose="020F0502020204030204" pitchFamily="34" charset="0"/>
            </a:endParaRPr>
          </a:p>
        </p:txBody>
      </p:sp>
      <p:sp>
        <p:nvSpPr>
          <p:cNvPr id="50" name="TextBox 49">
            <a:extLst>
              <a:ext uri="{FF2B5EF4-FFF2-40B4-BE49-F238E27FC236}">
                <a16:creationId xmlns:a16="http://schemas.microsoft.com/office/drawing/2014/main" id="{C18DA5C2-A81B-4766-BEF6-62C6D604F44F}"/>
              </a:ext>
            </a:extLst>
          </p:cNvPr>
          <p:cNvSpPr txBox="1"/>
          <p:nvPr/>
        </p:nvSpPr>
        <p:spPr>
          <a:xfrm>
            <a:off x="1913227" y="5136261"/>
            <a:ext cx="2232322" cy="738664"/>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sz="1050" dirty="0" err="1">
                <a:solidFill>
                  <a:prstClr val="black"/>
                </a:solidFill>
                <a:latin typeface="Calibri" panose="020F0502020204030204" pitchFamily="34" charset="0"/>
                <a:ea typeface="+mn-ea"/>
                <a:cs typeface="Calibri" panose="020F0502020204030204" pitchFamily="34" charset="0"/>
              </a:rPr>
              <a:t>Expertos</a:t>
            </a:r>
            <a:r>
              <a:rPr lang="en-US" sz="1050" dirty="0">
                <a:solidFill>
                  <a:prstClr val="black"/>
                </a:solidFill>
                <a:latin typeface="Calibri" panose="020F0502020204030204" pitchFamily="34" charset="0"/>
                <a:ea typeface="+mn-ea"/>
                <a:cs typeface="Calibri" panose="020F0502020204030204" pitchFamily="34" charset="0"/>
              </a:rPr>
              <a:t> de </a:t>
            </a:r>
            <a:r>
              <a:rPr lang="en-US" sz="1050" dirty="0" err="1">
                <a:solidFill>
                  <a:prstClr val="black"/>
                </a:solidFill>
                <a:latin typeface="Calibri" panose="020F0502020204030204" pitchFamily="34" charset="0"/>
                <a:ea typeface="+mn-ea"/>
                <a:cs typeface="Calibri" panose="020F0502020204030204" pitchFamily="34" charset="0"/>
              </a:rPr>
              <a:t>Innovacion</a:t>
            </a:r>
            <a:endParaRPr lang="en-US" sz="1050" dirty="0">
              <a:solidFill>
                <a:prstClr val="black"/>
              </a:solidFill>
              <a:latin typeface="Calibri" panose="020F0502020204030204" pitchFamily="34" charset="0"/>
              <a:ea typeface="+mn-ea"/>
              <a:cs typeface="Calibri" panose="020F0502020204030204" pitchFamily="34" charset="0"/>
            </a:endParaRPr>
          </a:p>
          <a:p>
            <a:pPr marL="214313" indent="-214313" defTabSz="685800" fontAlgn="auto">
              <a:spcBef>
                <a:spcPts val="0"/>
              </a:spcBef>
              <a:spcAft>
                <a:spcPts val="0"/>
              </a:spcAft>
              <a:buFont typeface="Arial" panose="020B0604020202020204" pitchFamily="34" charset="0"/>
              <a:buChar char="•"/>
            </a:pPr>
            <a:r>
              <a:rPr lang="en-US" sz="1050" dirty="0" err="1">
                <a:solidFill>
                  <a:prstClr val="black"/>
                </a:solidFill>
                <a:latin typeface="Calibri" panose="020F0502020204030204" pitchFamily="34" charset="0"/>
                <a:ea typeface="+mn-ea"/>
                <a:cs typeface="Calibri" panose="020F0502020204030204" pitchFamily="34" charset="0"/>
              </a:rPr>
              <a:t>Expertos</a:t>
            </a:r>
            <a:r>
              <a:rPr lang="en-US" sz="1050" dirty="0">
                <a:solidFill>
                  <a:prstClr val="black"/>
                </a:solidFill>
                <a:latin typeface="Calibri" panose="020F0502020204030204" pitchFamily="34" charset="0"/>
                <a:ea typeface="+mn-ea"/>
                <a:cs typeface="Calibri" panose="020F0502020204030204" pitchFamily="34" charset="0"/>
              </a:rPr>
              <a:t> </a:t>
            </a:r>
            <a:r>
              <a:rPr lang="en-US" sz="1050" dirty="0" err="1">
                <a:solidFill>
                  <a:prstClr val="black"/>
                </a:solidFill>
                <a:latin typeface="Calibri" panose="020F0502020204030204" pitchFamily="34" charset="0"/>
                <a:ea typeface="+mn-ea"/>
                <a:cs typeface="Calibri" panose="020F0502020204030204" pitchFamily="34" charset="0"/>
              </a:rPr>
              <a:t>temáticas</a:t>
            </a:r>
            <a:endParaRPr lang="en-US" sz="1050" dirty="0">
              <a:solidFill>
                <a:prstClr val="black"/>
              </a:solidFill>
              <a:latin typeface="Calibri" panose="020F0502020204030204" pitchFamily="34" charset="0"/>
              <a:ea typeface="+mn-ea"/>
              <a:cs typeface="Calibri" panose="020F0502020204030204" pitchFamily="34" charset="0"/>
            </a:endParaRPr>
          </a:p>
          <a:p>
            <a:pPr marL="214313" indent="-214313" defTabSz="685800" fontAlgn="auto">
              <a:spcBef>
                <a:spcPts val="0"/>
              </a:spcBef>
              <a:spcAft>
                <a:spcPts val="0"/>
              </a:spcAft>
              <a:buFont typeface="Arial" panose="020B0604020202020204" pitchFamily="34" charset="0"/>
              <a:buChar char="•"/>
            </a:pPr>
            <a:r>
              <a:rPr lang="es-ES" sz="1050" dirty="0">
                <a:solidFill>
                  <a:prstClr val="black"/>
                </a:solidFill>
                <a:latin typeface="Calibri" panose="020F0502020204030204" pitchFamily="34" charset="0"/>
                <a:ea typeface="+mn-ea"/>
                <a:cs typeface="Calibri" panose="020F0502020204030204" pitchFamily="34" charset="0"/>
              </a:rPr>
              <a:t>Conexión con otros actores para compartir buenas prácticas</a:t>
            </a:r>
            <a:endParaRPr lang="en-US" sz="1050" dirty="0">
              <a:solidFill>
                <a:prstClr val="black"/>
              </a:solidFill>
              <a:latin typeface="Calibri" panose="020F0502020204030204" pitchFamily="34" charset="0"/>
              <a:ea typeface="+mn-ea"/>
              <a:cs typeface="Calibri" panose="020F0502020204030204" pitchFamily="34" charset="0"/>
            </a:endParaRPr>
          </a:p>
        </p:txBody>
      </p:sp>
      <p:sp>
        <p:nvSpPr>
          <p:cNvPr id="51" name="TextBox 50">
            <a:extLst>
              <a:ext uri="{FF2B5EF4-FFF2-40B4-BE49-F238E27FC236}">
                <a16:creationId xmlns:a16="http://schemas.microsoft.com/office/drawing/2014/main" id="{DBD3B7FB-E88D-4E16-BD54-23CD7EA0F298}"/>
              </a:ext>
            </a:extLst>
          </p:cNvPr>
          <p:cNvSpPr txBox="1"/>
          <p:nvPr/>
        </p:nvSpPr>
        <p:spPr>
          <a:xfrm>
            <a:off x="4841544" y="5122236"/>
            <a:ext cx="2322084" cy="738664"/>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sz="1050" dirty="0" err="1">
                <a:solidFill>
                  <a:prstClr val="black"/>
                </a:solidFill>
                <a:latin typeface="Calibri" panose="020F0502020204030204" pitchFamily="34" charset="0"/>
                <a:ea typeface="+mn-ea"/>
                <a:cs typeface="Calibri" panose="020F0502020204030204" pitchFamily="34" charset="0"/>
              </a:rPr>
              <a:t>Transferencia</a:t>
            </a:r>
            <a:r>
              <a:rPr lang="en-US" sz="1050" dirty="0">
                <a:solidFill>
                  <a:prstClr val="black"/>
                </a:solidFill>
                <a:latin typeface="Calibri" panose="020F0502020204030204" pitchFamily="34" charset="0"/>
                <a:ea typeface="+mn-ea"/>
                <a:cs typeface="Calibri" panose="020F0502020204030204" pitchFamily="34" charset="0"/>
              </a:rPr>
              <a:t> de </a:t>
            </a:r>
            <a:r>
              <a:rPr lang="en-US" sz="1050" dirty="0" err="1">
                <a:solidFill>
                  <a:prstClr val="black"/>
                </a:solidFill>
                <a:latin typeface="Calibri" panose="020F0502020204030204" pitchFamily="34" charset="0"/>
                <a:ea typeface="+mn-ea"/>
                <a:cs typeface="Calibri" panose="020F0502020204030204" pitchFamily="34" charset="0"/>
              </a:rPr>
              <a:t>buenas</a:t>
            </a:r>
            <a:r>
              <a:rPr lang="en-US" sz="1050" dirty="0">
                <a:solidFill>
                  <a:prstClr val="black"/>
                </a:solidFill>
                <a:latin typeface="Calibri" panose="020F0502020204030204" pitchFamily="34" charset="0"/>
                <a:ea typeface="+mn-ea"/>
                <a:cs typeface="Calibri" panose="020F0502020204030204" pitchFamily="34" charset="0"/>
              </a:rPr>
              <a:t> </a:t>
            </a:r>
            <a:r>
              <a:rPr lang="en-US" sz="1050" dirty="0" err="1">
                <a:solidFill>
                  <a:prstClr val="black"/>
                </a:solidFill>
                <a:latin typeface="Calibri" panose="020F0502020204030204" pitchFamily="34" charset="0"/>
                <a:ea typeface="+mn-ea"/>
                <a:cs typeface="Calibri" panose="020F0502020204030204" pitchFamily="34" charset="0"/>
              </a:rPr>
              <a:t>prácticas</a:t>
            </a:r>
            <a:endParaRPr lang="en-US" sz="1050" dirty="0">
              <a:solidFill>
                <a:prstClr val="black"/>
              </a:solidFill>
              <a:latin typeface="Calibri" panose="020F0502020204030204" pitchFamily="34" charset="0"/>
              <a:ea typeface="+mn-ea"/>
              <a:cs typeface="Calibri" panose="020F0502020204030204" pitchFamily="34" charset="0"/>
            </a:endParaRPr>
          </a:p>
          <a:p>
            <a:pPr marL="214313" indent="-214313" defTabSz="685800" fontAlgn="auto">
              <a:spcBef>
                <a:spcPts val="0"/>
              </a:spcBef>
              <a:spcAft>
                <a:spcPts val="0"/>
              </a:spcAft>
              <a:buFont typeface="Arial" panose="020B0604020202020204" pitchFamily="34" charset="0"/>
              <a:buChar char="•"/>
            </a:pPr>
            <a:r>
              <a:rPr lang="es-ES" sz="1050" dirty="0">
                <a:solidFill>
                  <a:prstClr val="black"/>
                </a:solidFill>
                <a:latin typeface="Calibri" panose="020F0502020204030204" pitchFamily="34" charset="0"/>
                <a:ea typeface="+mn-ea"/>
                <a:cs typeface="Calibri" panose="020F0502020204030204" pitchFamily="34" charset="0"/>
              </a:rPr>
              <a:t>Conexión con aliados en España para transferencia de conocimiento. </a:t>
            </a:r>
            <a:r>
              <a:rPr lang="es-ES" sz="1050" dirty="0" err="1">
                <a:solidFill>
                  <a:prstClr val="black"/>
                </a:solidFill>
                <a:latin typeface="Calibri" panose="020F0502020204030204" pitchFamily="34" charset="0"/>
                <a:ea typeface="+mn-ea"/>
                <a:cs typeface="Calibri" panose="020F0502020204030204" pitchFamily="34" charset="0"/>
              </a:rPr>
              <a:t>e.j</a:t>
            </a:r>
            <a:r>
              <a:rPr lang="es-ES" sz="1050" dirty="0">
                <a:solidFill>
                  <a:prstClr val="black"/>
                </a:solidFill>
                <a:latin typeface="Calibri" panose="020F0502020204030204" pitchFamily="34" charset="0"/>
                <a:ea typeface="+mn-ea"/>
                <a:cs typeface="Calibri" panose="020F0502020204030204" pitchFamily="34" charset="0"/>
              </a:rPr>
              <a:t>. universidades</a:t>
            </a:r>
            <a:endParaRPr lang="en-US" sz="1050" dirty="0">
              <a:solidFill>
                <a:prstClr val="black"/>
              </a:solidFill>
              <a:latin typeface="Calibri" panose="020F0502020204030204" pitchFamily="34" charset="0"/>
              <a:ea typeface="+mn-ea"/>
              <a:cs typeface="Calibri" panose="020F0502020204030204" pitchFamily="34" charset="0"/>
            </a:endParaRPr>
          </a:p>
        </p:txBody>
      </p:sp>
      <p:sp>
        <p:nvSpPr>
          <p:cNvPr id="52" name="TextBox 51">
            <a:extLst>
              <a:ext uri="{FF2B5EF4-FFF2-40B4-BE49-F238E27FC236}">
                <a16:creationId xmlns:a16="http://schemas.microsoft.com/office/drawing/2014/main" id="{115D53EC-32A6-4EC9-B726-9F7C8EDA7636}"/>
              </a:ext>
            </a:extLst>
          </p:cNvPr>
          <p:cNvSpPr txBox="1"/>
          <p:nvPr/>
        </p:nvSpPr>
        <p:spPr>
          <a:xfrm>
            <a:off x="1901935" y="4948436"/>
            <a:ext cx="2058098" cy="253916"/>
          </a:xfrm>
          <a:prstGeom prst="rect">
            <a:avLst/>
          </a:prstGeom>
          <a:noFill/>
        </p:spPr>
        <p:txBody>
          <a:bodyPr wrap="square" rtlCol="0">
            <a:spAutoFit/>
          </a:bodyPr>
          <a:lstStyle/>
          <a:p>
            <a:pPr defTabSz="685800" fontAlgn="auto">
              <a:spcBef>
                <a:spcPts val="0"/>
              </a:spcBef>
              <a:spcAft>
                <a:spcPts val="0"/>
              </a:spcAft>
            </a:pPr>
            <a:r>
              <a:rPr lang="es-ES" sz="1050" b="1" dirty="0">
                <a:solidFill>
                  <a:prstClr val="black"/>
                </a:solidFill>
                <a:latin typeface="Calibri" panose="020F0502020204030204" pitchFamily="34" charset="0"/>
                <a:ea typeface="+mn-ea"/>
                <a:cs typeface="Calibri" panose="020F0502020204030204" pitchFamily="34" charset="0"/>
              </a:rPr>
              <a:t>Recursos Humanos</a:t>
            </a:r>
            <a:endParaRPr lang="en-US" sz="1050" b="1" dirty="0">
              <a:solidFill>
                <a:prstClr val="black"/>
              </a:solidFill>
              <a:latin typeface="Calibri" panose="020F0502020204030204" pitchFamily="34" charset="0"/>
              <a:ea typeface="+mn-ea"/>
              <a:cs typeface="Calibri" panose="020F0502020204030204" pitchFamily="34" charset="0"/>
            </a:endParaRPr>
          </a:p>
        </p:txBody>
      </p:sp>
      <p:sp>
        <p:nvSpPr>
          <p:cNvPr id="53" name="TextBox 52">
            <a:extLst>
              <a:ext uri="{FF2B5EF4-FFF2-40B4-BE49-F238E27FC236}">
                <a16:creationId xmlns:a16="http://schemas.microsoft.com/office/drawing/2014/main" id="{55D64B0C-DBC7-4D21-8F66-E17CCA473DF1}"/>
              </a:ext>
            </a:extLst>
          </p:cNvPr>
          <p:cNvSpPr txBox="1"/>
          <p:nvPr/>
        </p:nvSpPr>
        <p:spPr>
          <a:xfrm>
            <a:off x="4844821" y="4928965"/>
            <a:ext cx="1715284" cy="253916"/>
          </a:xfrm>
          <a:prstGeom prst="rect">
            <a:avLst/>
          </a:prstGeom>
          <a:noFill/>
        </p:spPr>
        <p:txBody>
          <a:bodyPr wrap="square" rtlCol="0">
            <a:spAutoFit/>
          </a:bodyPr>
          <a:lstStyle/>
          <a:p>
            <a:pPr defTabSz="685800" fontAlgn="auto">
              <a:spcBef>
                <a:spcPts val="0"/>
              </a:spcBef>
              <a:spcAft>
                <a:spcPts val="0"/>
              </a:spcAft>
            </a:pPr>
            <a:r>
              <a:rPr lang="es-ES" sz="1050" b="1" dirty="0">
                <a:solidFill>
                  <a:prstClr val="black"/>
                </a:solidFill>
                <a:latin typeface="Calibri" panose="020F0502020204030204" pitchFamily="34" charset="0"/>
                <a:ea typeface="+mn-ea"/>
                <a:cs typeface="Calibri" panose="020F0502020204030204" pitchFamily="34" charset="0"/>
              </a:rPr>
              <a:t>Conocimiento</a:t>
            </a:r>
            <a:endParaRPr lang="en-US" sz="1050" b="1" dirty="0">
              <a:solidFill>
                <a:prstClr val="black"/>
              </a:solidFill>
              <a:latin typeface="Calibri" panose="020F0502020204030204" pitchFamily="34" charset="0"/>
              <a:ea typeface="+mn-ea"/>
              <a:cs typeface="Calibri" panose="020F0502020204030204" pitchFamily="34" charset="0"/>
            </a:endParaRPr>
          </a:p>
        </p:txBody>
      </p:sp>
      <p:cxnSp>
        <p:nvCxnSpPr>
          <p:cNvPr id="14" name="Straight Connector 13">
            <a:extLst>
              <a:ext uri="{FF2B5EF4-FFF2-40B4-BE49-F238E27FC236}">
                <a16:creationId xmlns:a16="http://schemas.microsoft.com/office/drawing/2014/main" id="{B0B4C771-976D-43FD-853C-88E907BE9405}"/>
              </a:ext>
            </a:extLst>
          </p:cNvPr>
          <p:cNvCxnSpPr>
            <a:cxnSpLocks/>
          </p:cNvCxnSpPr>
          <p:nvPr/>
        </p:nvCxnSpPr>
        <p:spPr>
          <a:xfrm>
            <a:off x="7459051" y="2723626"/>
            <a:ext cx="1437238" cy="285548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0A09632B-7DAD-4CE1-8E3A-E1495D751E93}"/>
              </a:ext>
            </a:extLst>
          </p:cNvPr>
          <p:cNvSpPr txBox="1"/>
          <p:nvPr/>
        </p:nvSpPr>
        <p:spPr>
          <a:xfrm>
            <a:off x="7428241" y="4003148"/>
            <a:ext cx="1437238" cy="25391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defTabSz="685800" fontAlgn="auto">
              <a:spcBef>
                <a:spcPts val="0"/>
              </a:spcBef>
              <a:spcAft>
                <a:spcPts val="0"/>
              </a:spcAft>
            </a:pPr>
            <a:r>
              <a:rPr lang="en-US" sz="1050" dirty="0">
                <a:solidFill>
                  <a:prstClr val="white"/>
                </a:solidFill>
                <a:latin typeface="Calibri" panose="020F0502020204030204" pitchFamily="34" charset="0"/>
                <a:cs typeface="Calibri" panose="020F0502020204030204" pitchFamily="34" charset="0"/>
              </a:rPr>
              <a:t>Eureka no </a:t>
            </a:r>
            <a:r>
              <a:rPr lang="en-US" sz="1050" dirty="0" err="1">
                <a:solidFill>
                  <a:prstClr val="white"/>
                </a:solidFill>
                <a:latin typeface="Calibri" panose="020F0502020204030204" pitchFamily="34" charset="0"/>
                <a:cs typeface="Calibri" panose="020F0502020204030204" pitchFamily="34" charset="0"/>
              </a:rPr>
              <a:t>cubre</a:t>
            </a:r>
            <a:endParaRPr lang="en-US" sz="1050" dirty="0">
              <a:solidFill>
                <a:prstClr val="white"/>
              </a:solidFill>
              <a:latin typeface="Calibri" panose="020F0502020204030204" pitchFamily="34" charset="0"/>
              <a:cs typeface="Calibri" panose="020F0502020204030204" pitchFamily="34" charset="0"/>
            </a:endParaRPr>
          </a:p>
        </p:txBody>
      </p:sp>
      <p:sp>
        <p:nvSpPr>
          <p:cNvPr id="26" name="73 Rectángulo redondeado">
            <a:extLst>
              <a:ext uri="{FF2B5EF4-FFF2-40B4-BE49-F238E27FC236}">
                <a16:creationId xmlns:a16="http://schemas.microsoft.com/office/drawing/2014/main" id="{E1998D0A-1A6F-4D9A-9CA0-E85F0C719290}"/>
              </a:ext>
            </a:extLst>
          </p:cNvPr>
          <p:cNvSpPr/>
          <p:nvPr/>
        </p:nvSpPr>
        <p:spPr>
          <a:xfrm>
            <a:off x="2637951" y="1314450"/>
            <a:ext cx="2206870" cy="54382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ES" sz="1350">
              <a:solidFill>
                <a:prstClr val="white"/>
              </a:solidFill>
              <a:latin typeface="Calibri"/>
            </a:endParaRPr>
          </a:p>
        </p:txBody>
      </p:sp>
      <p:sp>
        <p:nvSpPr>
          <p:cNvPr id="27" name="74 Rectángulo redondeado">
            <a:extLst>
              <a:ext uri="{FF2B5EF4-FFF2-40B4-BE49-F238E27FC236}">
                <a16:creationId xmlns:a16="http://schemas.microsoft.com/office/drawing/2014/main" id="{8AE3BAA9-74D3-4E88-B78A-E1147FDD65DB}"/>
              </a:ext>
            </a:extLst>
          </p:cNvPr>
          <p:cNvSpPr/>
          <p:nvPr/>
        </p:nvSpPr>
        <p:spPr>
          <a:xfrm>
            <a:off x="5038251" y="1314450"/>
            <a:ext cx="2206870" cy="5438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ES" sz="1350">
              <a:solidFill>
                <a:prstClr val="white"/>
              </a:solidFill>
              <a:latin typeface="Calibri"/>
            </a:endParaRPr>
          </a:p>
        </p:txBody>
      </p:sp>
      <p:sp>
        <p:nvSpPr>
          <p:cNvPr id="28" name="72 Rectángulo redondeado">
            <a:extLst>
              <a:ext uri="{FF2B5EF4-FFF2-40B4-BE49-F238E27FC236}">
                <a16:creationId xmlns:a16="http://schemas.microsoft.com/office/drawing/2014/main" id="{E8038BD1-EAB3-40A8-B9CD-44CFCB082823}"/>
              </a:ext>
            </a:extLst>
          </p:cNvPr>
          <p:cNvSpPr/>
          <p:nvPr/>
        </p:nvSpPr>
        <p:spPr>
          <a:xfrm>
            <a:off x="271270" y="1314450"/>
            <a:ext cx="2206870" cy="54382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s-ES" sz="1350">
              <a:solidFill>
                <a:prstClr val="white"/>
              </a:solidFill>
              <a:latin typeface="Calibri"/>
            </a:endParaRPr>
          </a:p>
        </p:txBody>
      </p:sp>
      <p:pic>
        <p:nvPicPr>
          <p:cNvPr id="31" name="Picture 2">
            <a:extLst>
              <a:ext uri="{FF2B5EF4-FFF2-40B4-BE49-F238E27FC236}">
                <a16:creationId xmlns:a16="http://schemas.microsoft.com/office/drawing/2014/main" id="{6F8E0B81-F01D-4FA4-9EE5-7F480EECD53D}"/>
              </a:ext>
            </a:extLst>
          </p:cNvPr>
          <p:cNvPicPr>
            <a:picLocks noChangeAspect="1" noChangeArrowheads="1"/>
          </p:cNvPicPr>
          <p:nvPr/>
        </p:nvPicPr>
        <p:blipFill>
          <a:blip r:embed="rId3" cstate="print">
            <a:clrChange>
              <a:clrFrom>
                <a:srgbClr val="FFFFFF"/>
              </a:clrFrom>
              <a:clrTo>
                <a:srgbClr val="FFFFFF">
                  <a:alpha val="0"/>
                </a:srgbClr>
              </a:clrTo>
            </a:clrChange>
          </a:blip>
          <a:srcRect l="34134" t="37260" r="34231" b="40865"/>
          <a:stretch>
            <a:fillRect/>
          </a:stretch>
        </p:blipFill>
        <p:spPr bwMode="auto">
          <a:xfrm>
            <a:off x="624689" y="1448985"/>
            <a:ext cx="560997" cy="310339"/>
          </a:xfrm>
          <a:prstGeom prst="rect">
            <a:avLst/>
          </a:prstGeom>
          <a:noFill/>
          <a:ln w="9525">
            <a:noFill/>
            <a:miter lim="800000"/>
            <a:headEnd/>
            <a:tailEnd/>
          </a:ln>
        </p:spPr>
      </p:pic>
      <p:pic>
        <p:nvPicPr>
          <p:cNvPr id="32" name="Picture 3">
            <a:extLst>
              <a:ext uri="{FF2B5EF4-FFF2-40B4-BE49-F238E27FC236}">
                <a16:creationId xmlns:a16="http://schemas.microsoft.com/office/drawing/2014/main" id="{2AEBCA9D-7BD2-48D2-A51E-9E129F7A1C2C}"/>
              </a:ext>
            </a:extLst>
          </p:cNvPr>
          <p:cNvPicPr>
            <a:picLocks noChangeAspect="1" noChangeArrowheads="1"/>
          </p:cNvPicPr>
          <p:nvPr/>
        </p:nvPicPr>
        <p:blipFill>
          <a:blip r:embed="rId4" cstate="print">
            <a:clrChange>
              <a:clrFrom>
                <a:srgbClr val="FFFFFF"/>
              </a:clrFrom>
              <a:clrTo>
                <a:srgbClr val="FFFFFF">
                  <a:alpha val="0"/>
                </a:srgbClr>
              </a:clrTo>
            </a:clrChange>
          </a:blip>
          <a:srcRect l="62788" t="25240" r="22789" b="54207"/>
          <a:stretch>
            <a:fillRect/>
          </a:stretch>
        </p:blipFill>
        <p:spPr bwMode="auto">
          <a:xfrm>
            <a:off x="1512019" y="1353872"/>
            <a:ext cx="431082" cy="491433"/>
          </a:xfrm>
          <a:prstGeom prst="rect">
            <a:avLst/>
          </a:prstGeom>
          <a:noFill/>
          <a:ln w="9525">
            <a:noFill/>
            <a:miter lim="800000"/>
            <a:headEnd/>
            <a:tailEnd/>
          </a:ln>
        </p:spPr>
      </p:pic>
      <p:pic>
        <p:nvPicPr>
          <p:cNvPr id="33" name="Picture 4">
            <a:extLst>
              <a:ext uri="{FF2B5EF4-FFF2-40B4-BE49-F238E27FC236}">
                <a16:creationId xmlns:a16="http://schemas.microsoft.com/office/drawing/2014/main" id="{053EC1BA-97B3-4913-B6FB-79610A907118}"/>
              </a:ext>
            </a:extLst>
          </p:cNvPr>
          <p:cNvPicPr>
            <a:picLocks noChangeAspect="1" noChangeArrowheads="1"/>
          </p:cNvPicPr>
          <p:nvPr/>
        </p:nvPicPr>
        <p:blipFill>
          <a:blip r:embed="rId5" cstate="print">
            <a:clrChange>
              <a:clrFrom>
                <a:srgbClr val="FFFFFF"/>
              </a:clrFrom>
              <a:clrTo>
                <a:srgbClr val="FFFFFF">
                  <a:alpha val="0"/>
                </a:srgbClr>
              </a:clrTo>
            </a:clrChange>
          </a:blip>
          <a:srcRect l="55962" t="27584" r="15673" b="37680"/>
          <a:stretch>
            <a:fillRect/>
          </a:stretch>
        </p:blipFill>
        <p:spPr bwMode="auto">
          <a:xfrm>
            <a:off x="4044204" y="1371970"/>
            <a:ext cx="436987" cy="428099"/>
          </a:xfrm>
          <a:prstGeom prst="rect">
            <a:avLst/>
          </a:prstGeom>
          <a:noFill/>
          <a:ln w="9525">
            <a:noFill/>
            <a:miter lim="800000"/>
            <a:headEnd/>
            <a:tailEnd/>
          </a:ln>
        </p:spPr>
      </p:pic>
      <p:pic>
        <p:nvPicPr>
          <p:cNvPr id="34" name="Picture 5">
            <a:extLst>
              <a:ext uri="{FF2B5EF4-FFF2-40B4-BE49-F238E27FC236}">
                <a16:creationId xmlns:a16="http://schemas.microsoft.com/office/drawing/2014/main" id="{45581228-827E-4FF1-8F28-8CA89A7F1A67}"/>
              </a:ext>
            </a:extLst>
          </p:cNvPr>
          <p:cNvPicPr>
            <a:picLocks noChangeAspect="1" noChangeArrowheads="1"/>
          </p:cNvPicPr>
          <p:nvPr/>
        </p:nvPicPr>
        <p:blipFill>
          <a:blip r:embed="rId6" cstate="print">
            <a:clrChange>
              <a:clrFrom>
                <a:srgbClr val="FFFFFF"/>
              </a:clrFrom>
              <a:clrTo>
                <a:srgbClr val="FFFFFF">
                  <a:alpha val="0"/>
                </a:srgbClr>
              </a:clrTo>
            </a:clrChange>
          </a:blip>
          <a:srcRect l="54519" t="30048" r="14327" b="42668"/>
          <a:stretch>
            <a:fillRect/>
          </a:stretch>
        </p:blipFill>
        <p:spPr bwMode="auto">
          <a:xfrm>
            <a:off x="2751735" y="1302671"/>
            <a:ext cx="803111" cy="562674"/>
          </a:xfrm>
          <a:prstGeom prst="rect">
            <a:avLst/>
          </a:prstGeom>
          <a:noFill/>
          <a:ln w="9525">
            <a:noFill/>
            <a:miter lim="800000"/>
            <a:headEnd/>
            <a:tailEnd/>
          </a:ln>
        </p:spPr>
      </p:pic>
      <p:pic>
        <p:nvPicPr>
          <p:cNvPr id="35" name="Picture 7">
            <a:extLst>
              <a:ext uri="{FF2B5EF4-FFF2-40B4-BE49-F238E27FC236}">
                <a16:creationId xmlns:a16="http://schemas.microsoft.com/office/drawing/2014/main" id="{5F17DA38-DED6-4C08-BF5B-75803E2EAD04}"/>
              </a:ext>
            </a:extLst>
          </p:cNvPr>
          <p:cNvPicPr>
            <a:picLocks noChangeAspect="1" noChangeArrowheads="1"/>
          </p:cNvPicPr>
          <p:nvPr/>
        </p:nvPicPr>
        <p:blipFill>
          <a:blip r:embed="rId7" cstate="print">
            <a:clrChange>
              <a:clrFrom>
                <a:srgbClr val="FFFFFF"/>
              </a:clrFrom>
              <a:clrTo>
                <a:srgbClr val="FFFFFF">
                  <a:alpha val="0"/>
                </a:srgbClr>
              </a:clrTo>
            </a:clrChange>
          </a:blip>
          <a:srcRect l="65385" t="22236" r="25288" b="44231"/>
          <a:stretch>
            <a:fillRect/>
          </a:stretch>
        </p:blipFill>
        <p:spPr bwMode="auto">
          <a:xfrm flipH="1">
            <a:off x="5879005" y="1444771"/>
            <a:ext cx="123581" cy="355452"/>
          </a:xfrm>
          <a:prstGeom prst="rect">
            <a:avLst/>
          </a:prstGeom>
          <a:noFill/>
          <a:ln w="9525">
            <a:noFill/>
            <a:miter lim="800000"/>
            <a:headEnd/>
            <a:tailEnd/>
          </a:ln>
        </p:spPr>
      </p:pic>
      <p:pic>
        <p:nvPicPr>
          <p:cNvPr id="37" name="Picture 8">
            <a:extLst>
              <a:ext uri="{FF2B5EF4-FFF2-40B4-BE49-F238E27FC236}">
                <a16:creationId xmlns:a16="http://schemas.microsoft.com/office/drawing/2014/main" id="{2BA925A1-01CE-4CEC-9493-5AF030E95C99}"/>
              </a:ext>
            </a:extLst>
          </p:cNvPr>
          <p:cNvPicPr>
            <a:picLocks noChangeAspect="1" noChangeArrowheads="1"/>
          </p:cNvPicPr>
          <p:nvPr/>
        </p:nvPicPr>
        <p:blipFill>
          <a:blip r:embed="rId8" cstate="print">
            <a:clrChange>
              <a:clrFrom>
                <a:srgbClr val="FFFFFF"/>
              </a:clrFrom>
              <a:clrTo>
                <a:srgbClr val="FFFFFF">
                  <a:alpha val="0"/>
                </a:srgbClr>
              </a:clrTo>
            </a:clrChange>
          </a:blip>
          <a:srcRect l="61827" t="17368" r="21635" b="66887"/>
          <a:stretch>
            <a:fillRect/>
          </a:stretch>
        </p:blipFill>
        <p:spPr bwMode="auto">
          <a:xfrm>
            <a:off x="6287528" y="1336244"/>
            <a:ext cx="276463" cy="210562"/>
          </a:xfrm>
          <a:prstGeom prst="rect">
            <a:avLst/>
          </a:prstGeom>
          <a:noFill/>
          <a:ln w="9525">
            <a:noFill/>
            <a:miter lim="800000"/>
            <a:headEnd/>
            <a:tailEnd/>
          </a:ln>
        </p:spPr>
      </p:pic>
      <p:sp>
        <p:nvSpPr>
          <p:cNvPr id="38" name="TextBox 37">
            <a:extLst>
              <a:ext uri="{FF2B5EF4-FFF2-40B4-BE49-F238E27FC236}">
                <a16:creationId xmlns:a16="http://schemas.microsoft.com/office/drawing/2014/main" id="{08E13AA8-6375-4508-A675-4206D323E141}"/>
              </a:ext>
            </a:extLst>
          </p:cNvPr>
          <p:cNvSpPr txBox="1"/>
          <p:nvPr/>
        </p:nvSpPr>
        <p:spPr>
          <a:xfrm>
            <a:off x="201302" y="4268962"/>
            <a:ext cx="2135955" cy="415498"/>
          </a:xfrm>
          <a:prstGeom prst="rect">
            <a:avLst/>
          </a:prstGeom>
          <a:noFill/>
        </p:spPr>
        <p:txBody>
          <a:bodyPr wrap="square" rtlCol="0">
            <a:spAutoFit/>
          </a:bodyPr>
          <a:lstStyle/>
          <a:p>
            <a:pPr defTabSz="685800" fontAlgn="auto">
              <a:spcBef>
                <a:spcPts val="0"/>
              </a:spcBef>
              <a:spcAft>
                <a:spcPts val="0"/>
              </a:spcAft>
            </a:pPr>
            <a:r>
              <a:rPr lang="es-ES" sz="1050" dirty="0">
                <a:solidFill>
                  <a:prstClr val="black"/>
                </a:solidFill>
                <a:latin typeface="Calibri" panose="020F0502020204030204" pitchFamily="34" charset="0"/>
                <a:ea typeface="+mn-ea"/>
                <a:cs typeface="Calibri" panose="020F0502020204030204" pitchFamily="34" charset="0"/>
              </a:rPr>
              <a:t>OES: 1er desembolso en base al plan </a:t>
            </a:r>
            <a:endParaRPr lang="en-US" sz="1050" dirty="0">
              <a:solidFill>
                <a:prstClr val="black"/>
              </a:solidFill>
              <a:latin typeface="Calibri" panose="020F0502020204030204" pitchFamily="34" charset="0"/>
              <a:ea typeface="+mn-ea"/>
              <a:cs typeface="Calibri" panose="020F0502020204030204" pitchFamily="34" charset="0"/>
            </a:endParaRPr>
          </a:p>
        </p:txBody>
      </p:sp>
      <p:sp>
        <p:nvSpPr>
          <p:cNvPr id="2" name="Down Arrow 1"/>
          <p:cNvSpPr/>
          <p:nvPr/>
        </p:nvSpPr>
        <p:spPr>
          <a:xfrm>
            <a:off x="1201746" y="3891711"/>
            <a:ext cx="345917" cy="212640"/>
          </a:xfrm>
          <a:prstGeom prst="down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sp>
        <p:nvSpPr>
          <p:cNvPr id="42" name="TextBox 41">
            <a:extLst>
              <a:ext uri="{FF2B5EF4-FFF2-40B4-BE49-F238E27FC236}">
                <a16:creationId xmlns:a16="http://schemas.microsoft.com/office/drawing/2014/main" id="{08E13AA8-6375-4508-A675-4206D323E141}"/>
              </a:ext>
            </a:extLst>
          </p:cNvPr>
          <p:cNvSpPr txBox="1"/>
          <p:nvPr/>
        </p:nvSpPr>
        <p:spPr>
          <a:xfrm>
            <a:off x="2555411" y="2367839"/>
            <a:ext cx="2369580" cy="415498"/>
          </a:xfrm>
          <a:prstGeom prst="rect">
            <a:avLst/>
          </a:prstGeom>
          <a:noFill/>
        </p:spPr>
        <p:txBody>
          <a:bodyPr wrap="square" rtlCol="0">
            <a:spAutoFit/>
          </a:bodyPr>
          <a:lstStyle/>
          <a:p>
            <a:pPr defTabSz="685800" fontAlgn="auto">
              <a:spcBef>
                <a:spcPts val="0"/>
              </a:spcBef>
              <a:spcAft>
                <a:spcPts val="0"/>
              </a:spcAft>
            </a:pPr>
            <a:r>
              <a:rPr lang="es-ES" sz="1050" b="1" u="sng" dirty="0">
                <a:solidFill>
                  <a:prstClr val="black"/>
                </a:solidFill>
                <a:latin typeface="Calibri" panose="020F0502020204030204" pitchFamily="34" charset="0"/>
                <a:ea typeface="+mn-ea"/>
                <a:cs typeface="Calibri" panose="020F0502020204030204" pitchFamily="34" charset="0"/>
              </a:rPr>
              <a:t>Análisis de lecciones aprendidas fase arranque</a:t>
            </a:r>
            <a:endParaRPr lang="en-US" sz="1050" b="1" u="sng" dirty="0">
              <a:solidFill>
                <a:prstClr val="black"/>
              </a:solidFill>
              <a:latin typeface="Calibri" panose="020F0502020204030204" pitchFamily="34" charset="0"/>
              <a:ea typeface="+mn-ea"/>
              <a:cs typeface="Calibri" panose="020F0502020204030204" pitchFamily="34" charset="0"/>
            </a:endParaRPr>
          </a:p>
        </p:txBody>
      </p:sp>
      <p:sp>
        <p:nvSpPr>
          <p:cNvPr id="44" name="TextBox 43">
            <a:extLst>
              <a:ext uri="{FF2B5EF4-FFF2-40B4-BE49-F238E27FC236}">
                <a16:creationId xmlns:a16="http://schemas.microsoft.com/office/drawing/2014/main" id="{08E13AA8-6375-4508-A675-4206D323E141}"/>
              </a:ext>
            </a:extLst>
          </p:cNvPr>
          <p:cNvSpPr txBox="1"/>
          <p:nvPr/>
        </p:nvSpPr>
        <p:spPr>
          <a:xfrm>
            <a:off x="2566866" y="2835778"/>
            <a:ext cx="2382528" cy="415498"/>
          </a:xfrm>
          <a:prstGeom prst="rect">
            <a:avLst/>
          </a:prstGeom>
          <a:noFill/>
        </p:spPr>
        <p:txBody>
          <a:bodyPr wrap="square" rtlCol="0">
            <a:spAutoFit/>
          </a:bodyPr>
          <a:lstStyle/>
          <a:p>
            <a:pPr defTabSz="685800" fontAlgn="auto">
              <a:spcBef>
                <a:spcPts val="0"/>
              </a:spcBef>
              <a:spcAft>
                <a:spcPts val="0"/>
              </a:spcAft>
            </a:pPr>
            <a:r>
              <a:rPr lang="es-ES" sz="1050" b="1" u="sng" dirty="0">
                <a:solidFill>
                  <a:prstClr val="black"/>
                </a:solidFill>
                <a:latin typeface="Calibri" panose="020F0502020204030204" pitchFamily="34" charset="0"/>
                <a:ea typeface="+mn-ea"/>
                <a:cs typeface="Calibri" panose="020F0502020204030204" pitchFamily="34" charset="0"/>
              </a:rPr>
              <a:t>Arranque fase Ideación y Prototipado</a:t>
            </a:r>
            <a:r>
              <a:rPr lang="es-ES" sz="1050" b="1" dirty="0">
                <a:solidFill>
                  <a:prstClr val="black"/>
                </a:solidFill>
                <a:latin typeface="Calibri" panose="020F0502020204030204" pitchFamily="34" charset="0"/>
                <a:ea typeface="+mn-ea"/>
                <a:cs typeface="Calibri" panose="020F0502020204030204" pitchFamily="34" charset="0"/>
              </a:rPr>
              <a:t>: </a:t>
            </a:r>
            <a:br>
              <a:rPr lang="es-ES" sz="1050" b="1" dirty="0">
                <a:solidFill>
                  <a:prstClr val="black"/>
                </a:solidFill>
                <a:latin typeface="Calibri" panose="020F0502020204030204" pitchFamily="34" charset="0"/>
                <a:ea typeface="+mn-ea"/>
                <a:cs typeface="Calibri" panose="020F0502020204030204" pitchFamily="34" charset="0"/>
              </a:rPr>
            </a:br>
            <a:r>
              <a:rPr lang="es-ES" sz="1050" dirty="0">
                <a:solidFill>
                  <a:prstClr val="black"/>
                </a:solidFill>
                <a:latin typeface="Calibri" panose="020F0502020204030204" pitchFamily="34" charset="0"/>
                <a:ea typeface="+mn-ea"/>
                <a:cs typeface="Calibri" panose="020F0502020204030204" pitchFamily="34" charset="0"/>
              </a:rPr>
              <a:t>Equipo EUREKA planifica</a:t>
            </a:r>
            <a:endParaRPr lang="en-US" sz="1050" dirty="0">
              <a:solidFill>
                <a:prstClr val="black"/>
              </a:solidFill>
              <a:latin typeface="Calibri" panose="020F0502020204030204" pitchFamily="34" charset="0"/>
              <a:ea typeface="+mn-ea"/>
              <a:cs typeface="Calibri" panose="020F0502020204030204" pitchFamily="34" charset="0"/>
            </a:endParaRPr>
          </a:p>
        </p:txBody>
      </p:sp>
      <p:sp>
        <p:nvSpPr>
          <p:cNvPr id="46" name="Down Arrow 45"/>
          <p:cNvSpPr/>
          <p:nvPr/>
        </p:nvSpPr>
        <p:spPr>
          <a:xfrm>
            <a:off x="4764228" y="3891711"/>
            <a:ext cx="345917" cy="212640"/>
          </a:xfrm>
          <a:prstGeom prst="down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sp>
        <p:nvSpPr>
          <p:cNvPr id="54" name="TextBox 53">
            <a:extLst>
              <a:ext uri="{FF2B5EF4-FFF2-40B4-BE49-F238E27FC236}">
                <a16:creationId xmlns:a16="http://schemas.microsoft.com/office/drawing/2014/main" id="{08E13AA8-6375-4508-A675-4206D323E141}"/>
              </a:ext>
            </a:extLst>
          </p:cNvPr>
          <p:cNvSpPr txBox="1"/>
          <p:nvPr/>
        </p:nvSpPr>
        <p:spPr>
          <a:xfrm>
            <a:off x="3641386" y="4269161"/>
            <a:ext cx="2583808" cy="253916"/>
          </a:xfrm>
          <a:prstGeom prst="rect">
            <a:avLst/>
          </a:prstGeom>
          <a:noFill/>
        </p:spPr>
        <p:txBody>
          <a:bodyPr wrap="square" rtlCol="0">
            <a:spAutoFit/>
          </a:bodyPr>
          <a:lstStyle/>
          <a:p>
            <a:pPr defTabSz="685800" fontAlgn="auto">
              <a:spcBef>
                <a:spcPts val="0"/>
              </a:spcBef>
              <a:spcAft>
                <a:spcPts val="0"/>
              </a:spcAft>
            </a:pPr>
            <a:r>
              <a:rPr lang="es-ES" sz="1050" dirty="0">
                <a:solidFill>
                  <a:prstClr val="black"/>
                </a:solidFill>
                <a:latin typeface="Calibri" panose="020F0502020204030204" pitchFamily="34" charset="0"/>
                <a:ea typeface="+mn-ea"/>
                <a:cs typeface="Calibri" panose="020F0502020204030204" pitchFamily="34" charset="0"/>
              </a:rPr>
              <a:t>OES: Segundo desembolso en base al plan </a:t>
            </a:r>
            <a:endParaRPr lang="en-US" sz="1050" dirty="0">
              <a:solidFill>
                <a:prstClr val="black"/>
              </a:solidFill>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E5664D79-403F-4CEC-ADE9-CEB1336922F7}"/>
              </a:ext>
            </a:extLst>
          </p:cNvPr>
          <p:cNvSpPr/>
          <p:nvPr/>
        </p:nvSpPr>
        <p:spPr>
          <a:xfrm>
            <a:off x="352906" y="4697806"/>
            <a:ext cx="3721085" cy="276999"/>
          </a:xfrm>
          <a:prstGeom prst="rect">
            <a:avLst/>
          </a:prstGeom>
        </p:spPr>
        <p:txBody>
          <a:bodyPr wrap="square">
            <a:spAutoFit/>
          </a:bodyPr>
          <a:lstStyle/>
          <a:p>
            <a:pPr defTabSz="685800" fontAlgn="auto">
              <a:spcBef>
                <a:spcPts val="0"/>
              </a:spcBef>
              <a:spcAft>
                <a:spcPts val="0"/>
              </a:spcAft>
            </a:pPr>
            <a:r>
              <a:rPr lang="es-ES" sz="1200" b="1" dirty="0">
                <a:solidFill>
                  <a:prstClr val="black"/>
                </a:solidFill>
                <a:latin typeface="Calibri" panose="020F0502020204030204" pitchFamily="34" charset="0"/>
                <a:ea typeface="+mn-ea"/>
                <a:cs typeface="Calibri" panose="020F0502020204030204" pitchFamily="34" charset="0"/>
              </a:rPr>
              <a:t>¿Qué tipo de apoyo técnico ofrece </a:t>
            </a:r>
            <a:r>
              <a:rPr lang="es-ES" sz="1200" b="1" dirty="0" err="1">
                <a:solidFill>
                  <a:prstClr val="black"/>
                </a:solidFill>
                <a:latin typeface="Calibri" panose="020F0502020204030204" pitchFamily="34" charset="0"/>
                <a:ea typeface="+mn-ea"/>
                <a:cs typeface="Calibri" panose="020F0502020204030204" pitchFamily="34" charset="0"/>
              </a:rPr>
              <a:t>Oxfam</a:t>
            </a:r>
            <a:r>
              <a:rPr lang="es-ES" sz="1200" b="1" dirty="0">
                <a:solidFill>
                  <a:prstClr val="black"/>
                </a:solidFill>
                <a:latin typeface="Calibri" panose="020F0502020204030204" pitchFamily="34" charset="0"/>
                <a:ea typeface="+mn-ea"/>
                <a:cs typeface="Calibri" panose="020F0502020204030204" pitchFamily="34" charset="0"/>
              </a:rPr>
              <a:t> Intermón?</a:t>
            </a:r>
            <a:endParaRPr lang="en-US" sz="1200" b="1" dirty="0">
              <a:solidFill>
                <a:prstClr val="black"/>
              </a:solidFill>
              <a:latin typeface="Calibri" panose="020F0502020204030204" pitchFamily="34" charset="0"/>
              <a:ea typeface="+mn-ea"/>
              <a:cs typeface="Calibri" panose="020F0502020204030204" pitchFamily="34" charset="0"/>
            </a:endParaRPr>
          </a:p>
        </p:txBody>
      </p:sp>
      <p:sp>
        <p:nvSpPr>
          <p:cNvPr id="7" name="Arrow: Bent 6">
            <a:extLst>
              <a:ext uri="{FF2B5EF4-FFF2-40B4-BE49-F238E27FC236}">
                <a16:creationId xmlns:a16="http://schemas.microsoft.com/office/drawing/2014/main" id="{1414FE6A-E542-440C-85CF-8819E66AF6F4}"/>
              </a:ext>
            </a:extLst>
          </p:cNvPr>
          <p:cNvSpPr/>
          <p:nvPr/>
        </p:nvSpPr>
        <p:spPr>
          <a:xfrm rot="10800000" flipH="1">
            <a:off x="3483864" y="3284982"/>
            <a:ext cx="741747" cy="287658"/>
          </a:xfrm>
          <a:prstGeom prst="bent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latin typeface="Calibri"/>
            </a:endParaRPr>
          </a:p>
        </p:txBody>
      </p:sp>
      <p:sp>
        <p:nvSpPr>
          <p:cNvPr id="55" name="TextBox 15">
            <a:extLst>
              <a:ext uri="{FF2B5EF4-FFF2-40B4-BE49-F238E27FC236}">
                <a16:creationId xmlns:a16="http://schemas.microsoft.com/office/drawing/2014/main" id="{3670AA84-35B2-465B-92FD-C5F6B4761EC4}"/>
              </a:ext>
            </a:extLst>
          </p:cNvPr>
          <p:cNvSpPr txBox="1"/>
          <p:nvPr/>
        </p:nvSpPr>
        <p:spPr>
          <a:xfrm>
            <a:off x="139332" y="722400"/>
            <a:ext cx="3134514" cy="300082"/>
          </a:xfrm>
          <a:prstGeom prst="rect">
            <a:avLst/>
          </a:prstGeom>
          <a:noFill/>
        </p:spPr>
        <p:txBody>
          <a:bodyPr wrap="square" rtlCol="0">
            <a:spAutoFit/>
          </a:bodyPr>
          <a:lstStyle/>
          <a:p>
            <a:pPr defTabSz="685800" fontAlgn="auto">
              <a:spcBef>
                <a:spcPts val="0"/>
              </a:spcBef>
              <a:spcAft>
                <a:spcPts val="0"/>
              </a:spcAft>
            </a:pPr>
            <a:r>
              <a:rPr lang="es-ES" sz="1350" b="1" dirty="0" smtClean="0">
                <a:solidFill>
                  <a:prstClr val="black"/>
                </a:solidFill>
                <a:latin typeface="Tahoma" panose="020B0604030504040204" pitchFamily="34" charset="0"/>
                <a:ea typeface="Tahoma" panose="020B0604030504040204" pitchFamily="34" charset="0"/>
                <a:cs typeface="Tahoma" panose="020B0604030504040204" pitchFamily="34" charset="0"/>
              </a:rPr>
              <a:t>RECODATORIOS SOBRE EUREKA</a:t>
            </a:r>
            <a:endParaRPr lang="es-ES" sz="13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9" name="TextBox 51">
            <a:extLst>
              <a:ext uri="{FF2B5EF4-FFF2-40B4-BE49-F238E27FC236}">
                <a16:creationId xmlns:a16="http://schemas.microsoft.com/office/drawing/2014/main" id="{115D53EC-32A6-4EC9-B726-9F7C8EDA7636}"/>
              </a:ext>
            </a:extLst>
          </p:cNvPr>
          <p:cNvSpPr txBox="1"/>
          <p:nvPr/>
        </p:nvSpPr>
        <p:spPr>
          <a:xfrm>
            <a:off x="2775829" y="5865102"/>
            <a:ext cx="2596323" cy="900246"/>
          </a:xfrm>
          <a:prstGeom prst="rect">
            <a:avLst/>
          </a:prstGeom>
          <a:noFill/>
        </p:spPr>
        <p:txBody>
          <a:bodyPr wrap="square" rtlCol="0">
            <a:spAutoFit/>
          </a:bodyPr>
          <a:lstStyle/>
          <a:p>
            <a:pPr algn="just" defTabSz="685800" fontAlgn="auto">
              <a:spcBef>
                <a:spcPts val="0"/>
              </a:spcBef>
              <a:spcAft>
                <a:spcPts val="0"/>
              </a:spcAft>
            </a:pPr>
            <a:r>
              <a:rPr lang="es-ES" sz="1050" dirty="0" smtClean="0">
                <a:solidFill>
                  <a:prstClr val="black"/>
                </a:solidFill>
                <a:latin typeface="Calibri" panose="020F0502020204030204" pitchFamily="34" charset="0"/>
                <a:ea typeface="+mn-ea"/>
                <a:cs typeface="Calibri" panose="020F0502020204030204" pitchFamily="34" charset="0"/>
              </a:rPr>
              <a:t>Financiamiento</a:t>
            </a:r>
            <a:r>
              <a:rPr lang="es-ES" sz="1050" b="1" dirty="0" smtClean="0">
                <a:solidFill>
                  <a:prstClr val="black"/>
                </a:solidFill>
                <a:latin typeface="Calibri" panose="020F0502020204030204" pitchFamily="34" charset="0"/>
                <a:ea typeface="+mn-ea"/>
                <a:cs typeface="Calibri" panose="020F0502020204030204" pitchFamily="34" charset="0"/>
              </a:rPr>
              <a:t> Complementario del presupuesto inicial </a:t>
            </a:r>
            <a:r>
              <a:rPr lang="es-ES" sz="1050" dirty="0" smtClean="0">
                <a:solidFill>
                  <a:prstClr val="black"/>
                </a:solidFill>
                <a:latin typeface="Calibri" panose="020F0502020204030204" pitchFamily="34" charset="0"/>
                <a:ea typeface="+mn-ea"/>
                <a:cs typeface="Calibri" panose="020F0502020204030204" pitchFamily="34" charset="0"/>
              </a:rPr>
              <a:t>de un programa en marcha</a:t>
            </a:r>
            <a:endParaRPr lang="es-ES" sz="1050" dirty="0">
              <a:solidFill>
                <a:prstClr val="black"/>
              </a:solidFill>
              <a:latin typeface="Calibri" panose="020F0502020204030204" pitchFamily="34" charset="0"/>
              <a:ea typeface="+mn-ea"/>
              <a:cs typeface="Calibri" panose="020F0502020204030204" pitchFamily="34" charset="0"/>
            </a:endParaRPr>
          </a:p>
          <a:p>
            <a:pPr defTabSz="685800" fontAlgn="auto">
              <a:spcBef>
                <a:spcPts val="0"/>
              </a:spcBef>
              <a:spcAft>
                <a:spcPts val="0"/>
              </a:spcAft>
            </a:pPr>
            <a:r>
              <a:rPr lang="es-ES" sz="1050" dirty="0" smtClean="0">
                <a:solidFill>
                  <a:prstClr val="black"/>
                </a:solidFill>
                <a:latin typeface="Calibri" panose="020F0502020204030204" pitchFamily="34" charset="0"/>
                <a:ea typeface="+mn-ea"/>
                <a:cs typeface="Calibri" panose="020F0502020204030204" pitchFamily="34" charset="0"/>
              </a:rPr>
              <a:t>No es financiamiento para asignar a nuevas iniciativas</a:t>
            </a:r>
            <a:endParaRPr lang="en-US" sz="105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93765407"/>
      </p:ext>
    </p:extLst>
  </p:cSld>
  <p:clrMapOvr>
    <a:masterClrMapping/>
  </p:clrMapOvr>
  <mc:AlternateContent xmlns:mc="http://schemas.openxmlformats.org/markup-compatibility/2006" xmlns:p14="http://schemas.microsoft.com/office/powerpoint/2010/main">
    <mc:Choice Requires="p14">
      <p:transition spd="slow" p14:dur="3500">
        <p:push dir="u"/>
      </p:transition>
    </mc:Choice>
    <mc:Fallback xmlns="">
      <p:transition spd="slow">
        <p:push dir="u"/>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E42A-0B06-4AB9-A35A-EDFD80972F0F}"/>
              </a:ext>
            </a:extLst>
          </p:cNvPr>
          <p:cNvSpPr>
            <a:spLocks noGrp="1"/>
          </p:cNvSpPr>
          <p:nvPr>
            <p:ph type="title"/>
          </p:nvPr>
        </p:nvSpPr>
        <p:spPr/>
        <p:txBody>
          <a:bodyPr/>
          <a:lstStyle/>
          <a:p>
            <a:r>
              <a:rPr lang="fr-FR" dirty="0">
                <a:solidFill>
                  <a:schemeClr val="bg1"/>
                </a:solidFill>
                <a:latin typeface="Oxfam Global Headline"/>
              </a:rPr>
              <a:t>Un </a:t>
            </a:r>
            <a:r>
              <a:rPr lang="fr-FR" dirty="0" err="1">
                <a:solidFill>
                  <a:schemeClr val="bg1"/>
                </a:solidFill>
                <a:latin typeface="Oxfam Global Headline"/>
              </a:rPr>
              <a:t>momento</a:t>
            </a:r>
            <a:r>
              <a:rPr lang="fr-FR" dirty="0">
                <a:solidFill>
                  <a:schemeClr val="bg1"/>
                </a:solidFill>
                <a:latin typeface="Oxfam Global Headline"/>
              </a:rPr>
              <a:t> mas…</a:t>
            </a:r>
            <a:endParaRPr lang="es-AR" dirty="0">
              <a:solidFill>
                <a:schemeClr val="bg1"/>
              </a:solidFill>
              <a:latin typeface="Oxfam Global Headline"/>
            </a:endParaRPr>
          </a:p>
        </p:txBody>
      </p:sp>
      <p:sp>
        <p:nvSpPr>
          <p:cNvPr id="3" name="Content Placeholder 2">
            <a:extLst>
              <a:ext uri="{FF2B5EF4-FFF2-40B4-BE49-F238E27FC236}">
                <a16:creationId xmlns:a16="http://schemas.microsoft.com/office/drawing/2014/main" id="{42CBC2CE-B8C2-48C5-A57D-BF20AC11ADC3}"/>
              </a:ext>
            </a:extLst>
          </p:cNvPr>
          <p:cNvSpPr>
            <a:spLocks noGrp="1"/>
          </p:cNvSpPr>
          <p:nvPr>
            <p:ph idx="1"/>
          </p:nvPr>
        </p:nvSpPr>
        <p:spPr>
          <a:xfrm>
            <a:off x="570323" y="1835873"/>
            <a:ext cx="8229600" cy="1821728"/>
          </a:xfrm>
        </p:spPr>
        <p:txBody>
          <a:bodyPr/>
          <a:lstStyle/>
          <a:p>
            <a:pPr marL="0" indent="0" algn="ctr">
              <a:buNone/>
            </a:pPr>
            <a:endParaRPr lang="es-AR" b="1" u="sng" dirty="0">
              <a:hlinkClick r:id="rId2"/>
            </a:endParaRPr>
          </a:p>
          <a:p>
            <a:pPr marL="0" indent="0" algn="ctr">
              <a:buNone/>
            </a:pPr>
            <a:endParaRPr lang="fr-FR" dirty="0"/>
          </a:p>
          <a:p>
            <a:pPr marL="0" indent="0" algn="ctr">
              <a:buNone/>
            </a:pPr>
            <a:r>
              <a:rPr lang="fr-FR" sz="2800" dirty="0">
                <a:solidFill>
                  <a:schemeClr val="bg1"/>
                </a:solidFill>
              </a:rPr>
              <a:t>A</a:t>
            </a:r>
            <a:r>
              <a:rPr lang="es-AR" sz="2800" dirty="0" err="1">
                <a:solidFill>
                  <a:schemeClr val="bg1"/>
                </a:solidFill>
              </a:rPr>
              <a:t>ntes</a:t>
            </a:r>
            <a:r>
              <a:rPr lang="es-AR" sz="2800" dirty="0">
                <a:solidFill>
                  <a:schemeClr val="bg1"/>
                </a:solidFill>
              </a:rPr>
              <a:t> que solucionemos dudas, por favor, pon dos minutas para rellenar este cuestionario </a:t>
            </a:r>
          </a:p>
          <a:p>
            <a:pPr marL="0" indent="0" algn="ctr">
              <a:buNone/>
            </a:pPr>
            <a:endParaRPr lang="fr-FR" sz="2800" dirty="0">
              <a:solidFill>
                <a:schemeClr val="bg1"/>
              </a:solidFill>
            </a:endParaRPr>
          </a:p>
          <a:p>
            <a:pPr marL="0" indent="0" algn="ctr">
              <a:buNone/>
            </a:pPr>
            <a:r>
              <a:rPr lang="es-AR" sz="2800" dirty="0">
                <a:solidFill>
                  <a:schemeClr val="bg1"/>
                </a:solidFill>
                <a:hlinkClick r:id="rId3"/>
              </a:rPr>
              <a:t>https://eurekaoi.typeform.com/to/hSkEd8</a:t>
            </a:r>
            <a:r>
              <a:rPr lang="es-AR" sz="2800" dirty="0">
                <a:solidFill>
                  <a:schemeClr val="bg1"/>
                </a:solidFill>
              </a:rPr>
              <a:t> </a:t>
            </a:r>
            <a:endParaRPr lang="es-AR" dirty="0"/>
          </a:p>
        </p:txBody>
      </p:sp>
    </p:spTree>
    <p:extLst>
      <p:ext uri="{BB962C8B-B14F-4D97-AF65-F5344CB8AC3E}">
        <p14:creationId xmlns:p14="http://schemas.microsoft.com/office/powerpoint/2010/main" val="388353685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35" y="857250"/>
            <a:ext cx="9134065" cy="50722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extLst/>
          </p:nvPr>
        </p:nvSpPr>
        <p:spPr>
          <a:xfrm>
            <a:off x="4300415" y="2204589"/>
            <a:ext cx="2793828" cy="1431161"/>
          </a:xfrm>
          <a:prstGeom prst="rect">
            <a:avLst/>
          </a:prstGeom>
          <a:noFill/>
        </p:spPr>
        <p:txBody>
          <a:bodyPr wrap="square" rtlCol="0" anchor="t">
            <a:spAutoFit/>
          </a:bodyPr>
          <a:lstStyle/>
          <a:p>
            <a:pPr algn="r"/>
            <a:r>
              <a:rPr lang="en-US" sz="2400" b="1" dirty="0">
                <a:latin typeface="Arial"/>
                <a:ea typeface="Tahoma" panose="020B0604030504040204" pitchFamily="34" charset="0"/>
                <a:cs typeface="Arial"/>
              </a:rPr>
              <a:t>¡Gracias!</a:t>
            </a:r>
          </a:p>
          <a:p>
            <a:pPr algn="r"/>
            <a:endParaRPr lang="en-US" sz="2400" dirty="0">
              <a:latin typeface="Arial"/>
              <a:ea typeface="Tahoma" panose="020B0604030504040204" pitchFamily="34" charset="0"/>
              <a:cs typeface="Arial"/>
            </a:endParaRPr>
          </a:p>
          <a:p>
            <a:pPr algn="r"/>
            <a:endParaRPr lang="en-US" sz="2400" dirty="0">
              <a:latin typeface="Arial"/>
              <a:ea typeface="Tahoma" panose="020B0604030504040204" pitchFamily="34" charset="0"/>
              <a:cs typeface="Arial"/>
            </a:endParaRPr>
          </a:p>
          <a:p>
            <a:pPr algn="r"/>
            <a:r>
              <a:rPr lang="en-US" sz="1500" dirty="0">
                <a:latin typeface="Arial"/>
                <a:ea typeface="Tahoma" panose="020B0604030504040204" pitchFamily="34" charset="0"/>
                <a:cs typeface="Arial"/>
              </a:rPr>
              <a:t>Si </a:t>
            </a:r>
            <a:r>
              <a:rPr lang="en-US" sz="1500" dirty="0" err="1">
                <a:latin typeface="Arial"/>
                <a:ea typeface="Tahoma" panose="020B0604030504040204" pitchFamily="34" charset="0"/>
                <a:cs typeface="Arial"/>
              </a:rPr>
              <a:t>tienes</a:t>
            </a:r>
            <a:r>
              <a:rPr lang="en-US" sz="1500" dirty="0">
                <a:latin typeface="Arial"/>
                <a:ea typeface="Tahoma" panose="020B0604030504040204" pitchFamily="34" charset="0"/>
                <a:cs typeface="Arial"/>
              </a:rPr>
              <a:t> </a:t>
            </a:r>
            <a:r>
              <a:rPr lang="en-US" sz="1500" dirty="0" err="1">
                <a:latin typeface="Arial"/>
                <a:ea typeface="Tahoma" panose="020B0604030504040204" pitchFamily="34" charset="0"/>
                <a:cs typeface="Arial"/>
              </a:rPr>
              <a:t>dudas</a:t>
            </a:r>
            <a:r>
              <a:rPr lang="en-US" sz="1500" dirty="0">
                <a:latin typeface="Arial"/>
                <a:ea typeface="Tahoma" panose="020B0604030504040204" pitchFamily="34" charset="0"/>
                <a:cs typeface="Arial"/>
              </a:rPr>
              <a:t>, </a:t>
            </a:r>
            <a:r>
              <a:rPr lang="en-US" sz="1500" dirty="0" err="1">
                <a:latin typeface="Arial"/>
                <a:ea typeface="Tahoma" panose="020B0604030504040204" pitchFamily="34" charset="0"/>
                <a:cs typeface="Arial"/>
              </a:rPr>
              <a:t>contáctanos</a:t>
            </a:r>
            <a:r>
              <a:rPr lang="en-US" sz="1500" dirty="0">
                <a:latin typeface="Arial"/>
                <a:ea typeface="Tahoma" panose="020B0604030504040204" pitchFamily="34" charset="0"/>
                <a:cs typeface="Arial"/>
              </a:rPr>
              <a:t>:</a:t>
            </a:r>
          </a:p>
        </p:txBody>
      </p:sp>
      <p:pic>
        <p:nvPicPr>
          <p:cNvPr id="8"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7917" y="2223703"/>
            <a:ext cx="2340557" cy="2730644"/>
          </a:xfrm>
          <a:prstGeom prst="rect">
            <a:avLst/>
          </a:prstGeom>
        </p:spPr>
      </p:pic>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0236" y="3948602"/>
            <a:ext cx="428625" cy="390525"/>
          </a:xfrm>
          <a:prstGeom prst="rect">
            <a:avLst/>
          </a:prstGeom>
        </p:spPr>
      </p:pic>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9738" y="3918297"/>
            <a:ext cx="314325" cy="323850"/>
          </a:xfrm>
          <a:prstGeom prst="rect">
            <a:avLst/>
          </a:prstGeom>
        </p:spPr>
      </p:pic>
      <p:pic>
        <p:nvPicPr>
          <p:cNvPr id="13" name="Imagen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9738" y="4500729"/>
            <a:ext cx="276225" cy="381000"/>
          </a:xfrm>
          <a:prstGeom prst="rect">
            <a:avLst/>
          </a:prstGeom>
        </p:spPr>
      </p:pic>
      <p:pic>
        <p:nvPicPr>
          <p:cNvPr id="14" name="Imagen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7489" y="4529036"/>
            <a:ext cx="295275" cy="333375"/>
          </a:xfrm>
          <a:prstGeom prst="rect">
            <a:avLst/>
          </a:prstGeom>
        </p:spPr>
      </p:pic>
      <p:sp>
        <p:nvSpPr>
          <p:cNvPr id="15" name="Rectángulo 14"/>
          <p:cNvSpPr/>
          <p:nvPr/>
        </p:nvSpPr>
        <p:spPr>
          <a:xfrm>
            <a:off x="4712764" y="4062128"/>
            <a:ext cx="1338828" cy="276999"/>
          </a:xfrm>
          <a:prstGeom prst="rect">
            <a:avLst/>
          </a:prstGeom>
        </p:spPr>
        <p:txBody>
          <a:bodyPr wrap="none">
            <a:spAutoFit/>
          </a:bodyPr>
          <a:lstStyle/>
          <a:p>
            <a:r>
              <a:rPr lang="is-IS" baseline="30000" dirty="0"/>
              <a:t>+34 636 417 517</a:t>
            </a:r>
            <a:endParaRPr lang="en-US" baseline="30000" dirty="0"/>
          </a:p>
        </p:txBody>
      </p:sp>
      <p:sp>
        <p:nvSpPr>
          <p:cNvPr id="16" name="Rectángulo 15"/>
          <p:cNvSpPr/>
          <p:nvPr/>
        </p:nvSpPr>
        <p:spPr>
          <a:xfrm>
            <a:off x="6636978" y="4005364"/>
            <a:ext cx="2130711" cy="276999"/>
          </a:xfrm>
          <a:prstGeom prst="rect">
            <a:avLst/>
          </a:prstGeom>
        </p:spPr>
        <p:txBody>
          <a:bodyPr wrap="none">
            <a:spAutoFit/>
          </a:bodyPr>
          <a:lstStyle/>
          <a:p>
            <a:r>
              <a:rPr lang="en-US" baseline="30000" dirty="0" err="1"/>
              <a:t>eureka@oxfamintermon.org</a:t>
            </a:r>
            <a:r>
              <a:rPr lang="en-US" baseline="30000" dirty="0"/>
              <a:t> </a:t>
            </a:r>
          </a:p>
        </p:txBody>
      </p:sp>
      <p:sp>
        <p:nvSpPr>
          <p:cNvPr id="17" name="Rectángulo 16"/>
          <p:cNvSpPr/>
          <p:nvPr/>
        </p:nvSpPr>
        <p:spPr>
          <a:xfrm>
            <a:off x="6578337" y="4604730"/>
            <a:ext cx="2653290" cy="276999"/>
          </a:xfrm>
          <a:prstGeom prst="rect">
            <a:avLst/>
          </a:prstGeom>
        </p:spPr>
        <p:txBody>
          <a:bodyPr wrap="none">
            <a:spAutoFit/>
          </a:bodyPr>
          <a:lstStyle/>
          <a:p>
            <a:r>
              <a:rPr lang="en-US" baseline="30000" dirty="0"/>
              <a:t>http://</a:t>
            </a:r>
            <a:r>
              <a:rPr lang="en-US" baseline="30000" dirty="0" err="1"/>
              <a:t>eureka.oxfamintermon.org</a:t>
            </a:r>
            <a:r>
              <a:rPr lang="en-US" baseline="30000" dirty="0"/>
              <a:t>/</a:t>
            </a:r>
            <a:r>
              <a:rPr lang="en-US" baseline="30000" dirty="0" err="1"/>
              <a:t>es</a:t>
            </a:r>
            <a:r>
              <a:rPr lang="en-US" baseline="30000" dirty="0"/>
              <a:t>/ </a:t>
            </a:r>
          </a:p>
        </p:txBody>
      </p:sp>
      <p:sp>
        <p:nvSpPr>
          <p:cNvPr id="18" name="Rectángulo 17"/>
          <p:cNvSpPr/>
          <p:nvPr/>
        </p:nvSpPr>
        <p:spPr>
          <a:xfrm>
            <a:off x="4712764" y="4425255"/>
            <a:ext cx="984565" cy="369332"/>
          </a:xfrm>
          <a:prstGeom prst="rect">
            <a:avLst/>
          </a:prstGeom>
        </p:spPr>
        <p:txBody>
          <a:bodyPr wrap="none" anchor="t">
            <a:spAutoFit/>
          </a:bodyPr>
          <a:lstStyle/>
          <a:p>
            <a:r>
              <a:rPr lang="en-US" baseline="-25000" dirty="0" err="1"/>
              <a:t>eureka_oes</a:t>
            </a:r>
            <a:endParaRPr lang="en-US" dirty="0"/>
          </a:p>
        </p:txBody>
      </p:sp>
    </p:spTree>
    <p:extLst>
      <p:ext uri="{BB962C8B-B14F-4D97-AF65-F5344CB8AC3E}">
        <p14:creationId xmlns:p14="http://schemas.microsoft.com/office/powerpoint/2010/main" val="1682329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676" y="681289"/>
            <a:ext cx="8405813" cy="2052638"/>
          </a:xfrm>
          <a:prstGeom prst="rect">
            <a:avLst/>
          </a:prstGeom>
          <a:noFill/>
          <a:ln w="9525">
            <a:noFill/>
            <a:miter lim="800000"/>
            <a:headEnd/>
            <a:tailEnd/>
          </a:ln>
        </p:spPr>
      </p:pic>
      <p:sp>
        <p:nvSpPr>
          <p:cNvPr id="3" name="Title 1">
            <a:extLst>
              <a:ext uri="{FF2B5EF4-FFF2-40B4-BE49-F238E27FC236}">
                <a16:creationId xmlns:a16="http://schemas.microsoft.com/office/drawing/2014/main" id="{76A49ACB-9EE9-4336-8453-FA560CD96E2C}"/>
              </a:ext>
            </a:extLst>
          </p:cNvPr>
          <p:cNvSpPr>
            <a:spLocks noGrp="1"/>
          </p:cNvSpPr>
          <p:nvPr>
            <p:ph type="title"/>
          </p:nvPr>
        </p:nvSpPr>
        <p:spPr>
          <a:xfrm>
            <a:off x="2856320" y="3634752"/>
            <a:ext cx="3721093" cy="719137"/>
          </a:xfrm>
        </p:spPr>
        <p:txBody>
          <a:bodyPr>
            <a:normAutofit/>
          </a:bodyPr>
          <a:lstStyle/>
          <a:p>
            <a:pPr algn="ctr"/>
            <a:r>
              <a:rPr lang="en-US" sz="2000" dirty="0">
                <a:solidFill>
                  <a:srgbClr val="15A03C"/>
                </a:solidFill>
                <a:latin typeface="Oxfam Global Headline"/>
                <a:ea typeface="Tahoma" panose="020B0604030504040204" pitchFamily="34" charset="0"/>
                <a:cs typeface="Tahoma" panose="020B0604030504040204" pitchFamily="34" charset="0"/>
              </a:rPr>
              <a:t>COMPONENTES DE ENFASIS</a:t>
            </a:r>
            <a:endParaRPr lang="fr-FR" sz="2000" dirty="0">
              <a:solidFill>
                <a:srgbClr val="15A03C"/>
              </a:solidFill>
              <a:latin typeface="Oxfam Global Headline"/>
            </a:endParaRPr>
          </a:p>
        </p:txBody>
      </p:sp>
      <p:sp>
        <p:nvSpPr>
          <p:cNvPr id="4" name="TextBox 3">
            <a:extLst>
              <a:ext uri="{FF2B5EF4-FFF2-40B4-BE49-F238E27FC236}">
                <a16:creationId xmlns:a16="http://schemas.microsoft.com/office/drawing/2014/main" id="{04184C8E-8780-4FAC-ACBC-335344A699F6}"/>
              </a:ext>
            </a:extLst>
          </p:cNvPr>
          <p:cNvSpPr txBox="1"/>
          <p:nvPr/>
        </p:nvSpPr>
        <p:spPr>
          <a:xfrm>
            <a:off x="669330" y="4717385"/>
            <a:ext cx="2846868" cy="553998"/>
          </a:xfrm>
          <a:prstGeom prst="rect">
            <a:avLst/>
          </a:prstGeom>
          <a:noFill/>
        </p:spPr>
        <p:txBody>
          <a:bodyPr wrap="square" rtlCol="0">
            <a:spAutoFit/>
          </a:bodyPr>
          <a:lstStyle/>
          <a:p>
            <a:r>
              <a:rPr lang="en-US" sz="1400" dirty="0" err="1">
                <a:latin typeface="+mj-lt"/>
                <a:ea typeface="Tahoma" panose="020B0604030504040204" pitchFamily="34" charset="0"/>
                <a:cs typeface="Calibri" panose="020F0502020204030204" pitchFamily="34" charset="0"/>
              </a:rPr>
              <a:t>Nuevas</a:t>
            </a:r>
            <a:r>
              <a:rPr lang="en-US" sz="1400" dirty="0">
                <a:latin typeface="+mj-lt"/>
                <a:ea typeface="Tahoma" panose="020B0604030504040204" pitchFamily="34" charset="0"/>
                <a:cs typeface="Calibri" panose="020F0502020204030204" pitchFamily="34" charset="0"/>
              </a:rPr>
              <a:t> </a:t>
            </a:r>
            <a:r>
              <a:rPr lang="en-US" sz="1400" dirty="0" err="1">
                <a:latin typeface="+mj-lt"/>
                <a:ea typeface="Tahoma" panose="020B0604030504040204" pitchFamily="34" charset="0"/>
                <a:cs typeface="Calibri" panose="020F0502020204030204" pitchFamily="34" charset="0"/>
              </a:rPr>
              <a:t>formas</a:t>
            </a:r>
            <a:r>
              <a:rPr lang="en-US" sz="1400" dirty="0">
                <a:latin typeface="+mj-lt"/>
                <a:ea typeface="Tahoma" panose="020B0604030504040204" pitchFamily="34" charset="0"/>
                <a:cs typeface="Calibri" panose="020F0502020204030204" pitchFamily="34" charset="0"/>
              </a:rPr>
              <a:t> de</a:t>
            </a:r>
          </a:p>
          <a:p>
            <a:r>
              <a:rPr lang="en-US" sz="1600" b="1" dirty="0" err="1">
                <a:solidFill>
                  <a:srgbClr val="00B050"/>
                </a:solidFill>
                <a:latin typeface="+mj-lt"/>
                <a:ea typeface="Tahoma" panose="020B0604030504040204" pitchFamily="34" charset="0"/>
                <a:cs typeface="Calibri" panose="020F0502020204030204" pitchFamily="34" charset="0"/>
              </a:rPr>
              <a:t>Colaboración</a:t>
            </a:r>
            <a:r>
              <a:rPr lang="en-US" sz="1600" b="1" dirty="0">
                <a:solidFill>
                  <a:srgbClr val="00B050"/>
                </a:solidFill>
                <a:latin typeface="+mj-lt"/>
                <a:ea typeface="Tahoma" panose="020B0604030504040204" pitchFamily="34" charset="0"/>
                <a:cs typeface="Calibri" panose="020F0502020204030204" pitchFamily="34" charset="0"/>
              </a:rPr>
              <a:t>/</a:t>
            </a:r>
            <a:r>
              <a:rPr lang="en-US" sz="1600" b="1" dirty="0" err="1">
                <a:solidFill>
                  <a:srgbClr val="00B050"/>
                </a:solidFill>
                <a:latin typeface="+mj-lt"/>
                <a:ea typeface="Tahoma" panose="020B0604030504040204" pitchFamily="34" charset="0"/>
                <a:cs typeface="Calibri" panose="020F0502020204030204" pitchFamily="34" charset="0"/>
              </a:rPr>
              <a:t>Influencia</a:t>
            </a:r>
            <a:endParaRPr lang="fr-FR" sz="1600" dirty="0">
              <a:latin typeface="+mj-lt"/>
            </a:endParaRPr>
          </a:p>
        </p:txBody>
      </p:sp>
      <p:sp>
        <p:nvSpPr>
          <p:cNvPr id="2" name="TextBox 1">
            <a:extLst>
              <a:ext uri="{FF2B5EF4-FFF2-40B4-BE49-F238E27FC236}">
                <a16:creationId xmlns:a16="http://schemas.microsoft.com/office/drawing/2014/main" id="{83022B03-DC80-4662-9EE9-B22290C63210}"/>
              </a:ext>
            </a:extLst>
          </p:cNvPr>
          <p:cNvSpPr txBox="1"/>
          <p:nvPr/>
        </p:nvSpPr>
        <p:spPr>
          <a:xfrm>
            <a:off x="579476" y="3225537"/>
            <a:ext cx="8022211" cy="45719"/>
          </a:xfrm>
          <a:prstGeom prst="rect">
            <a:avLst/>
          </a:prstGeom>
          <a:solidFill>
            <a:srgbClr val="15A03C"/>
          </a:solidFill>
        </p:spPr>
        <p:txBody>
          <a:bodyPr wrap="square" rtlCol="0">
            <a:spAutoFit/>
          </a:bodyPr>
          <a:lstStyle/>
          <a:p>
            <a:endParaRPr lang="fr-FR" sz="100" dirty="0">
              <a:highlight>
                <a:srgbClr val="15A03C"/>
              </a:highlight>
            </a:endParaRPr>
          </a:p>
        </p:txBody>
      </p:sp>
      <p:sp>
        <p:nvSpPr>
          <p:cNvPr id="7" name="TextBox 1">
            <a:extLst>
              <a:ext uri="{FF2B5EF4-FFF2-40B4-BE49-F238E27FC236}">
                <a16:creationId xmlns:a16="http://schemas.microsoft.com/office/drawing/2014/main" id="{04A74FA7-C00E-47AF-87EC-26D76EF0427A}"/>
              </a:ext>
            </a:extLst>
          </p:cNvPr>
          <p:cNvSpPr txBox="1">
            <a:spLocks noGrp="1"/>
          </p:cNvSpPr>
          <p:nvPr>
            <p:ph idx="1"/>
            <p:extLst/>
          </p:nvPr>
        </p:nvSpPr>
        <p:spPr>
          <a:xfrm>
            <a:off x="3418910" y="4650700"/>
            <a:ext cx="2343341" cy="620683"/>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indent="0">
              <a:buNone/>
            </a:pPr>
            <a:r>
              <a:rPr lang="en-US" sz="1400" dirty="0" err="1">
                <a:latin typeface="+mj-lt"/>
                <a:ea typeface="Tahoma" panose="020B0604030504040204" pitchFamily="34" charset="0"/>
                <a:cs typeface="Calibri" panose="020F0502020204030204" pitchFamily="34" charset="0"/>
              </a:rPr>
              <a:t>Nuevos</a:t>
            </a:r>
            <a:endParaRPr lang="en-US" sz="1600" b="1" dirty="0">
              <a:solidFill>
                <a:srgbClr val="15A03C"/>
              </a:solidFill>
              <a:latin typeface="+mj-lt"/>
              <a:ea typeface="Tahoma" panose="020B0604030504040204" pitchFamily="34" charset="0"/>
              <a:cs typeface="Calibri" panose="020F0502020204030204" pitchFamily="34" charset="0"/>
            </a:endParaRPr>
          </a:p>
          <a:p>
            <a:pPr marL="0" indent="0">
              <a:buNone/>
            </a:pPr>
            <a:r>
              <a:rPr lang="en-US" sz="1600" b="1" dirty="0" err="1">
                <a:solidFill>
                  <a:srgbClr val="15A03C"/>
                </a:solidFill>
                <a:latin typeface="+mj-lt"/>
                <a:ea typeface="Tahoma" panose="020B0604030504040204" pitchFamily="34" charset="0"/>
                <a:cs typeface="Calibri" panose="020F0502020204030204" pitchFamily="34" charset="0"/>
              </a:rPr>
              <a:t>Servicios</a:t>
            </a:r>
            <a:r>
              <a:rPr lang="en-US" sz="1600" b="1" dirty="0">
                <a:solidFill>
                  <a:srgbClr val="15A03C"/>
                </a:solidFill>
                <a:latin typeface="+mj-lt"/>
                <a:ea typeface="Tahoma" panose="020B0604030504040204" pitchFamily="34" charset="0"/>
                <a:cs typeface="Calibri" panose="020F0502020204030204" pitchFamily="34" charset="0"/>
              </a:rPr>
              <a:t> y </a:t>
            </a:r>
            <a:r>
              <a:rPr lang="en-US" sz="1600" b="1" dirty="0" err="1">
                <a:solidFill>
                  <a:srgbClr val="15A03C"/>
                </a:solidFill>
                <a:latin typeface="+mj-lt"/>
                <a:ea typeface="Tahoma" panose="020B0604030504040204" pitchFamily="34" charset="0"/>
                <a:cs typeface="Calibri" panose="020F0502020204030204" pitchFamily="34" charset="0"/>
              </a:rPr>
              <a:t>productos</a:t>
            </a:r>
            <a:r>
              <a:rPr lang="en-US" sz="1600" b="1" dirty="0">
                <a:solidFill>
                  <a:srgbClr val="15A03C"/>
                </a:solidFill>
                <a:latin typeface="+mj-lt"/>
                <a:ea typeface="Tahoma" panose="020B0604030504040204" pitchFamily="34" charset="0"/>
                <a:cs typeface="Calibri" panose="020F0502020204030204" pitchFamily="34" charset="0"/>
              </a:rPr>
              <a:t> </a:t>
            </a:r>
            <a:endParaRPr lang="en-US" sz="1600" b="1" dirty="0">
              <a:solidFill>
                <a:schemeClr val="accent5">
                  <a:lumMod val="75000"/>
                </a:schemeClr>
              </a:solidFill>
              <a:latin typeface="+mj-lt"/>
              <a:ea typeface="Tahoma" panose="020B060403050404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DFE354F-07DA-430B-ABDA-C95299650377}"/>
              </a:ext>
            </a:extLst>
          </p:cNvPr>
          <p:cNvSpPr txBox="1"/>
          <p:nvPr/>
        </p:nvSpPr>
        <p:spPr>
          <a:xfrm>
            <a:off x="5986020" y="4717385"/>
            <a:ext cx="2738335" cy="553998"/>
          </a:xfrm>
          <a:prstGeom prst="rect">
            <a:avLst/>
          </a:prstGeom>
          <a:noFill/>
        </p:spPr>
        <p:txBody>
          <a:bodyPr wrap="square" rtlCol="0">
            <a:spAutoFit/>
          </a:bodyPr>
          <a:lstStyle/>
          <a:p>
            <a:r>
              <a:rPr lang="en-US" sz="1400" dirty="0" err="1">
                <a:latin typeface="+mj-lt"/>
                <a:ea typeface="Tahoma" panose="020B0604030504040204" pitchFamily="34" charset="0"/>
                <a:cs typeface="Calibri" panose="020F0502020204030204" pitchFamily="34" charset="0"/>
              </a:rPr>
              <a:t>Nuevos</a:t>
            </a:r>
            <a:endParaRPr lang="en-US" sz="1400" dirty="0">
              <a:latin typeface="+mj-lt"/>
              <a:ea typeface="Tahoma" panose="020B0604030504040204" pitchFamily="34" charset="0"/>
              <a:cs typeface="Calibri" panose="020F0502020204030204" pitchFamily="34" charset="0"/>
            </a:endParaRPr>
          </a:p>
          <a:p>
            <a:r>
              <a:rPr lang="en-US" sz="1400" b="1" dirty="0" err="1">
                <a:solidFill>
                  <a:srgbClr val="15A03C"/>
                </a:solidFill>
                <a:latin typeface="+mj-lt"/>
                <a:ea typeface="Tahoma" panose="020B0604030504040204" pitchFamily="34" charset="0"/>
                <a:cs typeface="Calibri" panose="020F0502020204030204" pitchFamily="34" charset="0"/>
              </a:rPr>
              <a:t>P</a:t>
            </a:r>
            <a:r>
              <a:rPr lang="en-US" sz="1600" b="1" dirty="0" err="1">
                <a:solidFill>
                  <a:srgbClr val="15A03C"/>
                </a:solidFill>
                <a:latin typeface="+mj-lt"/>
                <a:ea typeface="Tahoma" panose="020B0604030504040204" pitchFamily="34" charset="0"/>
                <a:cs typeface="Calibri" panose="020F0502020204030204" pitchFamily="34" charset="0"/>
              </a:rPr>
              <a:t>rocesos</a:t>
            </a:r>
            <a:r>
              <a:rPr lang="en-US" sz="1600" b="1" dirty="0">
                <a:solidFill>
                  <a:srgbClr val="15A03C"/>
                </a:solidFill>
                <a:latin typeface="+mj-lt"/>
                <a:ea typeface="Tahoma" panose="020B0604030504040204" pitchFamily="34" charset="0"/>
                <a:cs typeface="Calibri" panose="020F0502020204030204" pitchFamily="34" charset="0"/>
              </a:rPr>
              <a:t> y </a:t>
            </a:r>
            <a:r>
              <a:rPr lang="en-US" sz="1600" b="1" dirty="0" err="1">
                <a:solidFill>
                  <a:srgbClr val="15A03C"/>
                </a:solidFill>
                <a:latin typeface="+mj-lt"/>
                <a:ea typeface="Tahoma" panose="020B0604030504040204" pitchFamily="34" charset="0"/>
                <a:cs typeface="Calibri" panose="020F0502020204030204" pitchFamily="34" charset="0"/>
              </a:rPr>
              <a:t>mecanismos</a:t>
            </a:r>
            <a:r>
              <a:rPr lang="en-US" sz="1600" dirty="0">
                <a:solidFill>
                  <a:srgbClr val="15A03C"/>
                </a:solidFill>
                <a:latin typeface="+mj-lt"/>
                <a:ea typeface="Tahoma" panose="020B0604030504040204" pitchFamily="34" charset="0"/>
                <a:cs typeface="Calibri" panose="020F0502020204030204" pitchFamily="34" charset="0"/>
              </a:rPr>
              <a:t> </a:t>
            </a:r>
          </a:p>
        </p:txBody>
      </p:sp>
    </p:spTree>
    <p:extLst>
      <p:ext uri="{BB962C8B-B14F-4D97-AF65-F5344CB8AC3E}">
        <p14:creationId xmlns:p14="http://schemas.microsoft.com/office/powerpoint/2010/main" val="12525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57250" y="3216048"/>
            <a:ext cx="1542410" cy="415498"/>
          </a:xfrm>
          <a:prstGeom prst="rect">
            <a:avLst/>
          </a:prstGeom>
          <a:noFill/>
        </p:spPr>
        <p:txBody>
          <a:bodyPr wrap="none" rtlCol="0">
            <a:spAutoFit/>
          </a:bodyPr>
          <a:lstStyle/>
          <a:p>
            <a:r>
              <a:rPr lang="en-US" sz="2100" dirty="0" err="1">
                <a:latin typeface="Arial"/>
                <a:cs typeface="Arial"/>
              </a:rPr>
              <a:t>Contenidos</a:t>
            </a:r>
            <a:endParaRPr lang="en-US" sz="2100" dirty="0">
              <a:latin typeface="Arial"/>
              <a:cs typeface="Arial"/>
            </a:endParaRPr>
          </a:p>
        </p:txBody>
      </p:sp>
      <p:sp>
        <p:nvSpPr>
          <p:cNvPr id="6" name="CuadroTexto 5"/>
          <p:cNvSpPr txBox="1"/>
          <p:nvPr/>
        </p:nvSpPr>
        <p:spPr>
          <a:xfrm>
            <a:off x="3571779" y="2246552"/>
            <a:ext cx="4006225" cy="2354491"/>
          </a:xfrm>
          <a:prstGeom prst="rect">
            <a:avLst/>
          </a:prstGeom>
          <a:noFill/>
        </p:spPr>
        <p:txBody>
          <a:bodyPr wrap="none" rtlCol="0">
            <a:spAutoFit/>
          </a:bodyPr>
          <a:lstStyle/>
          <a:p>
            <a:r>
              <a:rPr lang="en-US" sz="2100" dirty="0" err="1">
                <a:latin typeface="Arial"/>
                <a:cs typeface="Arial"/>
              </a:rPr>
              <a:t>Introducción</a:t>
            </a:r>
            <a:endParaRPr lang="en-US" sz="2100" dirty="0">
              <a:latin typeface="Arial"/>
              <a:cs typeface="Arial"/>
            </a:endParaRPr>
          </a:p>
          <a:p>
            <a:endParaRPr lang="en-US" sz="2100" dirty="0">
              <a:latin typeface="Arial"/>
              <a:cs typeface="Arial"/>
            </a:endParaRPr>
          </a:p>
          <a:p>
            <a:r>
              <a:rPr lang="en-US" sz="2100" b="1" dirty="0" err="1">
                <a:solidFill>
                  <a:schemeClr val="accent5">
                    <a:lumMod val="75000"/>
                  </a:schemeClr>
                </a:solidFill>
                <a:latin typeface="Arial"/>
                <a:cs typeface="Arial"/>
              </a:rPr>
              <a:t>Innovación</a:t>
            </a:r>
            <a:r>
              <a:rPr lang="en-US" sz="2100" b="1" dirty="0">
                <a:solidFill>
                  <a:schemeClr val="accent5">
                    <a:lumMod val="75000"/>
                  </a:schemeClr>
                </a:solidFill>
                <a:latin typeface="Arial"/>
                <a:cs typeface="Arial"/>
              </a:rPr>
              <a:t> y Design Thinking</a:t>
            </a:r>
          </a:p>
          <a:p>
            <a:endParaRPr lang="en-US" sz="2100" dirty="0">
              <a:latin typeface="Arial"/>
              <a:cs typeface="Arial"/>
            </a:endParaRPr>
          </a:p>
          <a:p>
            <a:r>
              <a:rPr lang="en-US" sz="2100" dirty="0" err="1">
                <a:latin typeface="Arial"/>
                <a:cs typeface="Arial"/>
              </a:rPr>
              <a:t>Herramientas</a:t>
            </a:r>
            <a:endParaRPr lang="en-US" sz="2100" dirty="0">
              <a:latin typeface="Arial"/>
              <a:cs typeface="Arial"/>
            </a:endParaRPr>
          </a:p>
          <a:p>
            <a:endParaRPr lang="en-US" sz="2100" dirty="0">
              <a:latin typeface="Arial"/>
              <a:cs typeface="Arial"/>
            </a:endParaRPr>
          </a:p>
          <a:p>
            <a:r>
              <a:rPr lang="en-US" sz="2100" dirty="0">
                <a:solidFill>
                  <a:srgbClr val="000000"/>
                </a:solidFill>
                <a:latin typeface="Arial"/>
                <a:cs typeface="Arial"/>
              </a:rPr>
              <a:t>Paso a </a:t>
            </a:r>
            <a:r>
              <a:rPr lang="en-US" sz="2100" dirty="0" err="1">
                <a:solidFill>
                  <a:srgbClr val="000000"/>
                </a:solidFill>
                <a:latin typeface="Arial"/>
                <a:cs typeface="Arial"/>
              </a:rPr>
              <a:t>paso</a:t>
            </a:r>
            <a:endParaRPr lang="en-US" sz="2100" dirty="0">
              <a:solidFill>
                <a:srgbClr val="000000"/>
              </a:solidFill>
              <a:latin typeface="Arial"/>
              <a:cs typeface="Arial"/>
            </a:endParaRPr>
          </a:p>
        </p:txBody>
      </p:sp>
      <p:cxnSp>
        <p:nvCxnSpPr>
          <p:cNvPr id="8" name="Conector recto 7"/>
          <p:cNvCxnSpPr/>
          <p:nvPr/>
        </p:nvCxnSpPr>
        <p:spPr>
          <a:xfrm>
            <a:off x="2971800" y="1649233"/>
            <a:ext cx="0" cy="3526046"/>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276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852E63E-AD53-4AA5-8C2D-4C4AEEE60F6E}"/>
              </a:ext>
            </a:extLst>
          </p:cNvPr>
          <p:cNvSpPr>
            <a:spLocks/>
          </p:cNvSpPr>
          <p:nvPr/>
        </p:nvSpPr>
        <p:spPr bwMode="auto">
          <a:xfrm>
            <a:off x="659762" y="2653270"/>
            <a:ext cx="7908863" cy="145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30479" bIns="0"/>
          <a:lstStyle/>
          <a:p>
            <a:pPr marL="29766" algn="ctr"/>
            <a:r>
              <a:rPr lang="en-US" sz="5400" dirty="0">
                <a:solidFill>
                  <a:srgbClr val="FFFFFF"/>
                </a:solidFill>
                <a:latin typeface="Oxfam Global Headline"/>
                <a:ea typeface="ＭＳ Ｐゴシック" charset="0"/>
                <a:cs typeface="Helvetica Light" charset="0"/>
                <a:sym typeface="Helvetica Light" charset="0"/>
              </a:rPr>
              <a:t>¿QUE ES LA INNOVACION SOCIAL?</a:t>
            </a:r>
            <a:endParaRPr lang="en-US" sz="4050" dirty="0">
              <a:solidFill>
                <a:srgbClr val="FFFFFF"/>
              </a:solidFill>
              <a:latin typeface="Oxfam Global Headline"/>
              <a:ea typeface="ＭＳ Ｐゴシック" charset="0"/>
              <a:cs typeface="Helvetica Light" charset="0"/>
              <a:sym typeface="Helvetica Light" charset="0"/>
            </a:endParaRPr>
          </a:p>
        </p:txBody>
      </p:sp>
    </p:spTree>
    <p:extLst>
      <p:ext uri="{BB962C8B-B14F-4D97-AF65-F5344CB8AC3E}">
        <p14:creationId xmlns:p14="http://schemas.microsoft.com/office/powerpoint/2010/main" val="119507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F9F564-2AD4-4A65-82CD-96C335E65F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0789" y="2988666"/>
            <a:ext cx="3628072" cy="3039248"/>
          </a:xfrm>
        </p:spPr>
      </p:pic>
      <p:sp>
        <p:nvSpPr>
          <p:cNvPr id="7" name="TextBox 6">
            <a:extLst>
              <a:ext uri="{FF2B5EF4-FFF2-40B4-BE49-F238E27FC236}">
                <a16:creationId xmlns:a16="http://schemas.microsoft.com/office/drawing/2014/main" id="{7CBA2F9B-D7C3-4107-9DE3-1F006047354D}"/>
              </a:ext>
            </a:extLst>
          </p:cNvPr>
          <p:cNvSpPr txBox="1"/>
          <p:nvPr/>
        </p:nvSpPr>
        <p:spPr>
          <a:xfrm>
            <a:off x="530645" y="928820"/>
            <a:ext cx="7756432" cy="1323439"/>
          </a:xfrm>
          <a:prstGeom prst="rect">
            <a:avLst/>
          </a:prstGeom>
          <a:noFill/>
        </p:spPr>
        <p:txBody>
          <a:bodyPr wrap="square" rtlCol="0">
            <a:spAutoFit/>
          </a:bodyPr>
          <a:lstStyle/>
          <a:p>
            <a:pPr algn="just"/>
            <a:r>
              <a:rPr lang="es-ES" sz="1600" i="1" dirty="0">
                <a:latin typeface="Oxfam Global Headline"/>
              </a:rPr>
              <a:t>Las innovaciones sociales son nuevas ideas que satisfacen las necesidades sociales, crean relaciones sociales y forman nuevas colaboraciones. Estas innovaciones pueden ser productos, servicios o modelos que respondan a necesidades no satisfechas con mayor eficacia</a:t>
            </a:r>
            <a:r>
              <a:rPr lang="en-US" sz="1600" i="1" dirty="0">
                <a:latin typeface="Oxfam Global Headline"/>
              </a:rPr>
              <a:t>¨</a:t>
            </a:r>
            <a:endParaRPr lang="fr-FR" sz="1600" dirty="0">
              <a:latin typeface="Oxfam Global Headline"/>
            </a:endParaRPr>
          </a:p>
        </p:txBody>
      </p:sp>
      <p:sp>
        <p:nvSpPr>
          <p:cNvPr id="8" name="Rectángulo 4">
            <a:extLst>
              <a:ext uri="{FF2B5EF4-FFF2-40B4-BE49-F238E27FC236}">
                <a16:creationId xmlns:a16="http://schemas.microsoft.com/office/drawing/2014/main" id="{28639D57-CE0D-4CE9-85BC-43FE826B14A6}"/>
              </a:ext>
            </a:extLst>
          </p:cNvPr>
          <p:cNvSpPr/>
          <p:nvPr/>
        </p:nvSpPr>
        <p:spPr>
          <a:xfrm>
            <a:off x="4155019" y="2325572"/>
            <a:ext cx="4470665" cy="276999"/>
          </a:xfrm>
          <a:prstGeom prst="rect">
            <a:avLst/>
          </a:prstGeom>
        </p:spPr>
        <p:txBody>
          <a:bodyPr wrap="square">
            <a:spAutoFit/>
          </a:bodyPr>
          <a:lstStyle/>
          <a:p>
            <a:r>
              <a:rPr lang="en-US" sz="1200" i="1" dirty="0" err="1"/>
              <a:t>Documento</a:t>
            </a:r>
            <a:r>
              <a:rPr lang="en-US" sz="1200" i="1" dirty="0"/>
              <a:t> </a:t>
            </a:r>
            <a:r>
              <a:rPr lang="en-US" sz="1200" i="1" dirty="0" err="1"/>
              <a:t>marco</a:t>
            </a:r>
            <a:r>
              <a:rPr lang="en-US" sz="1200" i="1" dirty="0"/>
              <a:t> </a:t>
            </a:r>
            <a:r>
              <a:rPr lang="en-US" sz="1200" i="1" dirty="0" err="1"/>
              <a:t>innovación</a:t>
            </a:r>
            <a:r>
              <a:rPr lang="en-US" sz="1200" i="1" dirty="0"/>
              <a:t> Oxfam (</a:t>
            </a:r>
            <a:r>
              <a:rPr lang="en-US" sz="1200" i="1" dirty="0" err="1"/>
              <a:t>en</a:t>
            </a:r>
            <a:r>
              <a:rPr lang="en-US" sz="1200" i="1" dirty="0"/>
              <a:t> revision </a:t>
            </a:r>
            <a:r>
              <a:rPr lang="en-US" sz="1200" i="1" dirty="0" err="1"/>
              <a:t>por</a:t>
            </a:r>
            <a:r>
              <a:rPr lang="en-US" sz="1200" i="1" dirty="0"/>
              <a:t> DEVKIF)</a:t>
            </a:r>
          </a:p>
        </p:txBody>
      </p:sp>
      <p:sp>
        <p:nvSpPr>
          <p:cNvPr id="10" name="TextBox 9">
            <a:extLst>
              <a:ext uri="{FF2B5EF4-FFF2-40B4-BE49-F238E27FC236}">
                <a16:creationId xmlns:a16="http://schemas.microsoft.com/office/drawing/2014/main" id="{F3E0BAE8-98E2-4B17-A42F-A918C3AE9019}"/>
              </a:ext>
            </a:extLst>
          </p:cNvPr>
          <p:cNvSpPr txBox="1"/>
          <p:nvPr/>
        </p:nvSpPr>
        <p:spPr>
          <a:xfrm>
            <a:off x="4780041" y="3590421"/>
            <a:ext cx="3220623" cy="1800493"/>
          </a:xfrm>
          <a:prstGeom prst="rect">
            <a:avLst/>
          </a:prstGeom>
          <a:noFill/>
        </p:spPr>
        <p:txBody>
          <a:bodyPr wrap="square" rtlCol="0">
            <a:spAutoFit/>
          </a:bodyPr>
          <a:lstStyle/>
          <a:p>
            <a:pPr algn="ctr"/>
            <a:r>
              <a:rPr lang="es-AR" b="1" dirty="0"/>
              <a:t>“Nuevas soluciones que encuentran necesidades</a:t>
            </a:r>
            <a:r>
              <a:rPr lang="es-ES" b="1" dirty="0"/>
              <a:t> </a:t>
            </a:r>
            <a:r>
              <a:rPr lang="es-AR" b="1" dirty="0"/>
              <a:t>non cubiertas y mejoran la vida de las poblaciones”</a:t>
            </a:r>
            <a:endParaRPr lang="fr-FR" sz="2100" b="1" dirty="0">
              <a:latin typeface="Oxfam Global Headline"/>
            </a:endParaRPr>
          </a:p>
          <a:p>
            <a:pPr algn="ctr"/>
            <a:endParaRPr lang="fr-FR" dirty="0"/>
          </a:p>
        </p:txBody>
      </p:sp>
    </p:spTree>
    <p:extLst>
      <p:ext uri="{BB962C8B-B14F-4D97-AF65-F5344CB8AC3E}">
        <p14:creationId xmlns:p14="http://schemas.microsoft.com/office/powerpoint/2010/main" val="21288864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0612C-CB68-4C65-9008-085E1A95A531}"/>
              </a:ext>
            </a:extLst>
          </p:cNvPr>
          <p:cNvSpPr>
            <a:spLocks noGrp="1"/>
          </p:cNvSpPr>
          <p:nvPr>
            <p:ph idx="1"/>
          </p:nvPr>
        </p:nvSpPr>
        <p:spPr>
          <a:xfrm>
            <a:off x="564679" y="4534651"/>
            <a:ext cx="7984703" cy="1675714"/>
          </a:xfrm>
          <a:solidFill>
            <a:schemeClr val="bg1"/>
          </a:solidFill>
        </p:spPr>
        <p:txBody>
          <a:bodyPr/>
          <a:lstStyle/>
          <a:p>
            <a:pPr marL="0" indent="0">
              <a:buNone/>
            </a:pPr>
            <a:endParaRPr lang="es-ES" sz="1800" dirty="0"/>
          </a:p>
          <a:p>
            <a:pPr marL="0" indent="0" algn="r">
              <a:buNone/>
            </a:pPr>
            <a:r>
              <a:rPr lang="es-ES" sz="1800" dirty="0">
                <a:latin typeface="Arial" panose="020B0604020202020204" pitchFamily="34" charset="0"/>
                <a:cs typeface="Arial" panose="020B0604020202020204" pitchFamily="34" charset="0"/>
              </a:rPr>
              <a:t>“</a:t>
            </a:r>
            <a:r>
              <a:rPr lang="es-ES" sz="1800" i="1" dirty="0">
                <a:latin typeface="Arial" panose="020B0604020202020204" pitchFamily="34" charset="0"/>
                <a:cs typeface="Arial" panose="020B0604020202020204" pitchFamily="34" charset="0"/>
              </a:rPr>
              <a:t>Recoger información y de ahí rescatar conocimientos, buscar </a:t>
            </a:r>
            <a:r>
              <a:rPr lang="es-ES" sz="1800" b="1" i="1" dirty="0">
                <a:latin typeface="Arial" panose="020B0604020202020204" pitchFamily="34" charset="0"/>
                <a:cs typeface="Arial" panose="020B0604020202020204" pitchFamily="34" charset="0"/>
              </a:rPr>
              <a:t>nuevas maneras de escuchar </a:t>
            </a:r>
            <a:r>
              <a:rPr lang="es-ES" sz="1800" i="1" dirty="0">
                <a:latin typeface="Arial" panose="020B0604020202020204" pitchFamily="34" charset="0"/>
                <a:cs typeface="Arial" panose="020B0604020202020204" pitchFamily="34" charset="0"/>
              </a:rPr>
              <a:t>ideas y necesidades directamente de </a:t>
            </a:r>
            <a:r>
              <a:rPr lang="es-ES" sz="1800" b="1" i="1" dirty="0">
                <a:latin typeface="Arial" panose="020B0604020202020204" pitchFamily="34" charset="0"/>
                <a:cs typeface="Arial" panose="020B0604020202020204" pitchFamily="34" charset="0"/>
              </a:rPr>
              <a:t>los beneficiarios finales </a:t>
            </a:r>
            <a:r>
              <a:rPr lang="es-ES" sz="1800" i="1" dirty="0">
                <a:latin typeface="Arial" panose="020B0604020202020204" pitchFamily="34" charset="0"/>
                <a:cs typeface="Arial" panose="020B0604020202020204" pitchFamily="34" charset="0"/>
              </a:rPr>
              <a:t>del trabajo en desarrollo”</a:t>
            </a:r>
            <a:endParaRPr lang="es-ES" sz="1800" dirty="0">
              <a:latin typeface="Arial" panose="020B0604020202020204" pitchFamily="34" charset="0"/>
              <a:cs typeface="Arial" panose="020B0604020202020204" pitchFamily="34" charset="0"/>
            </a:endParaRPr>
          </a:p>
          <a:p>
            <a:pPr marL="0" indent="0" algn="r">
              <a:buNone/>
            </a:pPr>
            <a:r>
              <a:rPr lang="fr-FR" sz="1800" dirty="0"/>
              <a:t>Stefano </a:t>
            </a:r>
            <a:r>
              <a:rPr lang="fr-FR" sz="1800" dirty="0" err="1"/>
              <a:t>Pettinato</a:t>
            </a:r>
            <a:r>
              <a:rPr lang="fr-FR" sz="1800" dirty="0"/>
              <a:t>, </a:t>
            </a:r>
            <a:r>
              <a:rPr lang="fr-FR" sz="1800" dirty="0" err="1"/>
              <a:t>Represente</a:t>
            </a:r>
            <a:r>
              <a:rPr lang="fr-FR" sz="1800" dirty="0"/>
              <a:t> </a:t>
            </a:r>
            <a:r>
              <a:rPr lang="fr-FR" sz="1800" dirty="0" err="1"/>
              <a:t>Residente</a:t>
            </a:r>
            <a:r>
              <a:rPr lang="fr-FR" sz="1800" dirty="0"/>
              <a:t> </a:t>
            </a:r>
            <a:r>
              <a:rPr lang="fr-FR" sz="1800" dirty="0" err="1"/>
              <a:t>del</a:t>
            </a:r>
            <a:r>
              <a:rPr lang="fr-FR" sz="1800" dirty="0"/>
              <a:t> PNUD en el Salvador y </a:t>
            </a:r>
            <a:r>
              <a:rPr lang="fr-FR" sz="1800" dirty="0" err="1"/>
              <a:t>Belice</a:t>
            </a:r>
            <a:endParaRPr lang="es-ES" sz="1800" dirty="0"/>
          </a:p>
          <a:p>
            <a:pPr marL="0" indent="0" algn="r">
              <a:buNone/>
            </a:pPr>
            <a:r>
              <a:rPr lang="fr-FR" sz="1800" dirty="0">
                <a:hlinkClick r:id="rId2"/>
              </a:rPr>
              <a:t>http://www.undp.org/content/undp/es/home/blog/2015/6/9/La-innovaci-n-estado-del-arte-del-desarrollo.html</a:t>
            </a:r>
            <a:r>
              <a:rPr lang="fr-FR" sz="1800" dirty="0"/>
              <a:t> </a:t>
            </a:r>
          </a:p>
          <a:p>
            <a:pPr marL="0" indent="0">
              <a:buNone/>
            </a:pPr>
            <a:endParaRPr lang="fr-FR" sz="1800" dirty="0"/>
          </a:p>
        </p:txBody>
      </p:sp>
      <p:sp>
        <p:nvSpPr>
          <p:cNvPr id="5" name="Rectangle 1">
            <a:extLst>
              <a:ext uri="{FF2B5EF4-FFF2-40B4-BE49-F238E27FC236}">
                <a16:creationId xmlns:a16="http://schemas.microsoft.com/office/drawing/2014/main" id="{439A08D6-B671-4160-90DD-B5A078D005E4}"/>
              </a:ext>
            </a:extLst>
          </p:cNvPr>
          <p:cNvSpPr>
            <a:spLocks noChangeArrowheads="1"/>
          </p:cNvSpPr>
          <p:nvPr/>
        </p:nvSpPr>
        <p:spPr bwMode="auto">
          <a:xfrm>
            <a:off x="487406" y="622496"/>
            <a:ext cx="380125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AR" altLang="es-AR" b="0" i="1" u="none" strike="noStrike" cap="none" normalizeH="0" baseline="0" dirty="0">
                <a:ln>
                  <a:noFill/>
                </a:ln>
                <a:solidFill>
                  <a:schemeClr val="tx1"/>
                </a:solidFill>
                <a:effectLst/>
              </a:rPr>
              <a:t>"Innovación es algo que se cocina a fuego lento.</a:t>
            </a:r>
            <a:r>
              <a:rPr kumimoji="0" lang="es-AR" altLang="es-AR" b="1" i="1" u="none" strike="noStrike" cap="none" normalizeH="0" baseline="0" dirty="0">
                <a:ln>
                  <a:noFill/>
                </a:ln>
                <a:solidFill>
                  <a:schemeClr val="tx1"/>
                </a:solidFill>
                <a:effectLst/>
              </a:rPr>
              <a:t> Validar, medio riesgo y escalar. </a:t>
            </a:r>
            <a:r>
              <a:rPr kumimoji="0" lang="es-AR" altLang="es-AR" b="0" i="1" u="none" strike="noStrike" cap="none" normalizeH="0" baseline="0" dirty="0">
                <a:ln>
                  <a:noFill/>
                </a:ln>
                <a:solidFill>
                  <a:schemeClr val="tx1"/>
                </a:solidFill>
                <a:effectLst/>
              </a:rPr>
              <a:t>(…) Se habla de</a:t>
            </a:r>
            <a:r>
              <a:rPr kumimoji="0" lang="es-AR" altLang="es-AR" b="1" i="1" u="none" strike="noStrike" cap="none" normalizeH="0" baseline="0" dirty="0">
                <a:ln>
                  <a:noFill/>
                </a:ln>
                <a:solidFill>
                  <a:schemeClr val="tx1"/>
                </a:solidFill>
                <a:effectLst/>
              </a:rPr>
              <a:t> procesos y conversaciones entre actores que no se hablan. </a:t>
            </a:r>
            <a:r>
              <a:rPr kumimoji="0" lang="es-AR" altLang="es-AR" b="0" i="1" u="none" strike="noStrike" cap="none" normalizeH="0" baseline="0" dirty="0">
                <a:ln>
                  <a:noFill/>
                </a:ln>
                <a:solidFill>
                  <a:schemeClr val="tx1"/>
                </a:solidFill>
                <a:effectLst/>
              </a:rPr>
              <a:t>Invitar a gente que no es usual y de ahí empiezan a surgir las ideas."</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s-AR" altLang="es-AR"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AR" altLang="es-AR" b="0" i="0" u="none" strike="noStrike" cap="none" normalizeH="0" baseline="0" dirty="0">
                <a:ln>
                  <a:noFill/>
                </a:ln>
                <a:solidFill>
                  <a:schemeClr val="tx1"/>
                </a:solidFill>
                <a:effectLst/>
              </a:rPr>
              <a:t>George  </a:t>
            </a:r>
            <a:r>
              <a:rPr kumimoji="0" lang="es-AR" altLang="es-AR" b="0" i="0" u="none" strike="noStrike" cap="none" normalizeH="0" baseline="0" dirty="0" err="1">
                <a:ln>
                  <a:noFill/>
                </a:ln>
                <a:solidFill>
                  <a:schemeClr val="tx1"/>
                </a:solidFill>
                <a:effectLst/>
              </a:rPr>
              <a:t>Reedman</a:t>
            </a:r>
            <a:r>
              <a:rPr kumimoji="0" lang="es-AR" altLang="es-AR" b="0" i="0" u="none" strike="noStrike" cap="none" normalizeH="0" dirty="0">
                <a:ln>
                  <a:noFill/>
                </a:ln>
                <a:solidFill>
                  <a:schemeClr val="tx1"/>
                </a:solidFill>
                <a:effectLst/>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s-AR" altLang="es-AR" b="0" i="0" u="none" strike="noStrike" cap="none" normalizeH="0" baseline="0" dirty="0">
                <a:ln>
                  <a:noFill/>
                </a:ln>
                <a:solidFill>
                  <a:schemeClr val="tx1"/>
                </a:solidFill>
                <a:effectLst/>
              </a:rPr>
              <a:t>Director </a:t>
            </a:r>
            <a:r>
              <a:rPr kumimoji="0" lang="es-AR" altLang="es-AR" b="0" i="0" u="none" strike="noStrike" cap="none" normalizeH="0" baseline="0" dirty="0" err="1">
                <a:ln>
                  <a:noFill/>
                </a:ln>
                <a:solidFill>
                  <a:schemeClr val="tx1"/>
                </a:solidFill>
                <a:effectLst/>
              </a:rPr>
              <a:t>Pais</a:t>
            </a:r>
            <a:r>
              <a:rPr kumimoji="0" lang="es-AR" altLang="es-AR" b="0" i="0" u="none" strike="noStrike" cap="none" normalizeH="0" baseline="0" dirty="0">
                <a:ln>
                  <a:noFill/>
                </a:ln>
                <a:solidFill>
                  <a:schemeClr val="tx1"/>
                </a:solidFill>
                <a:effectLst/>
              </a:rPr>
              <a:t> </a:t>
            </a:r>
            <a:r>
              <a:rPr kumimoji="0" lang="es-AR" altLang="es-AR" b="0" i="0" u="none" strike="noStrike" cap="none" normalizeH="0" baseline="0" dirty="0" err="1">
                <a:ln>
                  <a:noFill/>
                </a:ln>
                <a:solidFill>
                  <a:schemeClr val="tx1"/>
                </a:solidFill>
                <a:effectLst/>
              </a:rPr>
              <a:t>Oxfam</a:t>
            </a:r>
            <a:r>
              <a:rPr kumimoji="0" lang="es-AR" altLang="es-AR" b="0" i="0" u="none" strike="noStrike" cap="none" normalizeH="0" baseline="0" dirty="0">
                <a:ln>
                  <a:noFill/>
                </a:ln>
                <a:solidFill>
                  <a:schemeClr val="tx1"/>
                </a:solidFill>
                <a:effectLst/>
              </a:rPr>
              <a:t> Honduras </a:t>
            </a:r>
          </a:p>
        </p:txBody>
      </p:sp>
      <p:sp>
        <p:nvSpPr>
          <p:cNvPr id="2" name="Rectangle 1"/>
          <p:cNvSpPr/>
          <p:nvPr/>
        </p:nvSpPr>
        <p:spPr>
          <a:xfrm>
            <a:off x="5434787" y="1008913"/>
            <a:ext cx="3114595" cy="2862322"/>
          </a:xfrm>
          <a:prstGeom prst="rect">
            <a:avLst/>
          </a:prstGeom>
        </p:spPr>
        <p:txBody>
          <a:bodyPr wrap="square">
            <a:spAutoFit/>
          </a:bodyPr>
          <a:lstStyle/>
          <a:p>
            <a:pPr algn="ctr"/>
            <a:r>
              <a:rPr lang="es-ES" dirty="0"/>
              <a:t/>
            </a:r>
            <a:br>
              <a:rPr lang="es-ES" dirty="0"/>
            </a:br>
            <a:r>
              <a:rPr lang="es-ES" dirty="0"/>
              <a:t>¨</a:t>
            </a:r>
            <a:r>
              <a:rPr lang="es-ES" i="1" dirty="0"/>
              <a:t>Es importante </a:t>
            </a:r>
            <a:r>
              <a:rPr lang="es-ES" b="1" i="1" dirty="0"/>
              <a:t>demostrar que evolucionamos, que no siempre hacemos lo mismo</a:t>
            </a:r>
            <a:r>
              <a:rPr lang="es-ES" i="1" dirty="0"/>
              <a:t>, recurriendo una y otra vez a las mismas metodologías (...)¨</a:t>
            </a:r>
          </a:p>
          <a:p>
            <a:pPr algn="ctr"/>
            <a:endParaRPr lang="es-ES" i="1" dirty="0"/>
          </a:p>
          <a:p>
            <a:pPr lvl="0" algn="ctr" eaLnBrk="0" hangingPunct="0"/>
            <a:r>
              <a:rPr lang="es-AR" altLang="es-AR" dirty="0"/>
              <a:t>Elkana Mooh</a:t>
            </a:r>
          </a:p>
          <a:p>
            <a:pPr lvl="0" algn="ctr" eaLnBrk="0" hangingPunct="0"/>
            <a:r>
              <a:rPr lang="es-AR" altLang="es-AR" dirty="0"/>
              <a:t>Director </a:t>
            </a:r>
            <a:r>
              <a:rPr lang="es-AR" altLang="es-AR" dirty="0" err="1"/>
              <a:t>Pais</a:t>
            </a:r>
            <a:r>
              <a:rPr lang="es-AR" altLang="es-AR" dirty="0"/>
              <a:t> Oxfam </a:t>
            </a:r>
            <a:r>
              <a:rPr lang="es-AR" altLang="es-AR" dirty="0" err="1"/>
              <a:t>TChad</a:t>
            </a:r>
            <a:endParaRPr lang="en-US" i="1" dirty="0"/>
          </a:p>
        </p:txBody>
      </p:sp>
    </p:spTree>
    <p:extLst>
      <p:ext uri="{BB962C8B-B14F-4D97-AF65-F5344CB8AC3E}">
        <p14:creationId xmlns:p14="http://schemas.microsoft.com/office/powerpoint/2010/main" val="3208434697"/>
      </p:ext>
    </p:extLst>
  </p:cSld>
  <p:clrMapOvr>
    <a:masterClrMapping/>
  </p:clrMapOvr>
  <p:transition>
    <p:fade/>
  </p:transition>
</p:sld>
</file>

<file path=ppt/theme/theme1.xml><?xml version="1.0" encoding="utf-8"?>
<a:theme xmlns:a="http://schemas.openxmlformats.org/drawingml/2006/main" name="Themeoxfam">
  <a:themeElements>
    <a:clrScheme name="Oxfam Global Identity">
      <a:dk1>
        <a:srgbClr val="000000"/>
      </a:dk1>
      <a:lt1>
        <a:srgbClr val="FFFFFF"/>
      </a:lt1>
      <a:dk2>
        <a:srgbClr val="61A534"/>
      </a:dk2>
      <a:lt2>
        <a:srgbClr val="0C884A"/>
      </a:lt2>
      <a:accent1>
        <a:srgbClr val="F16422"/>
      </a:accent1>
      <a:accent2>
        <a:srgbClr val="E70052"/>
      </a:accent2>
      <a:accent3>
        <a:srgbClr val="53297D"/>
      </a:accent3>
      <a:accent4>
        <a:srgbClr val="630235"/>
      </a:accent4>
      <a:accent5>
        <a:srgbClr val="5AC6E9"/>
      </a:accent5>
      <a:accent6>
        <a:srgbClr val="E43989"/>
      </a:accent6>
      <a:hlink>
        <a:srgbClr val="44841A"/>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oxfam" id="{DAC74474-2388-4234-81A9-3DA8035BC7B2}" vid="{E54F72A1-0DBE-4A1C-83BC-EB55A100CD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Themeoxfam</Template>
  <TotalTime>15372</TotalTime>
  <Words>3037</Words>
  <Application>Microsoft Office PowerPoint</Application>
  <PresentationFormat>Presentación en pantalla (4:3)</PresentationFormat>
  <Paragraphs>447</Paragraphs>
  <Slides>47</Slides>
  <Notes>4</Notes>
  <HiddenSlides>0</HiddenSlides>
  <MMClips>0</MMClips>
  <ScaleCrop>false</ScaleCrop>
  <HeadingPairs>
    <vt:vector size="6" baseType="variant">
      <vt:variant>
        <vt:lpstr>Fuentes usadas</vt:lpstr>
      </vt:variant>
      <vt:variant>
        <vt:i4>18</vt:i4>
      </vt:variant>
      <vt:variant>
        <vt:lpstr>Tema</vt:lpstr>
      </vt:variant>
      <vt:variant>
        <vt:i4>2</vt:i4>
      </vt:variant>
      <vt:variant>
        <vt:lpstr>Títulos de diapositiva</vt:lpstr>
      </vt:variant>
      <vt:variant>
        <vt:i4>47</vt:i4>
      </vt:variant>
    </vt:vector>
  </HeadingPairs>
  <TitlesOfParts>
    <vt:vector size="67" baseType="lpstr">
      <vt:lpstr>ＭＳ Ｐゴシック</vt:lpstr>
      <vt:lpstr>Arial</vt:lpstr>
      <vt:lpstr>Arial</vt:lpstr>
      <vt:lpstr>Berlin Sans FB</vt:lpstr>
      <vt:lpstr>Berlin Sans FB Demi</vt:lpstr>
      <vt:lpstr>Calibri</vt:lpstr>
      <vt:lpstr>Calibri Light</vt:lpstr>
      <vt:lpstr>等线</vt:lpstr>
      <vt:lpstr>Franklin Gothic Demi Cond</vt:lpstr>
      <vt:lpstr>Gill Sans</vt:lpstr>
      <vt:lpstr>Helvetica</vt:lpstr>
      <vt:lpstr>Helvetica Light</vt:lpstr>
      <vt:lpstr>Helvetica Neue Light</vt:lpstr>
      <vt:lpstr>Oxfam Global Headline</vt:lpstr>
      <vt:lpstr>Oxfam Global Headline Regular</vt:lpstr>
      <vt:lpstr>Tahoma</vt:lpstr>
      <vt:lpstr>Times New Roman</vt:lpstr>
      <vt:lpstr>ヒラギノ角ゴ ProN W3</vt:lpstr>
      <vt:lpstr>Themeoxfam</vt:lpstr>
      <vt:lpstr>Office Theme</vt:lpstr>
      <vt:lpstr>Presentación de PowerPoint</vt:lpstr>
      <vt:lpstr>Presentación de PowerPoint</vt:lpstr>
      <vt:lpstr>Presentación de PowerPoint</vt:lpstr>
      <vt:lpstr>Presentación de PowerPoint</vt:lpstr>
      <vt:lpstr>COMPONENTES DE ENFASIS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de una premisa…</vt:lpstr>
      <vt:lpstr>Presentación de PowerPoint</vt:lpstr>
      <vt:lpstr>Presentación de PowerPoint</vt:lpstr>
      <vt:lpstr>Presentación de PowerPoint</vt:lpstr>
      <vt:lpstr>Presentación de PowerPoint</vt:lpstr>
      <vt:lpstr>EL DESIGN THINKING CÓMO SE USA EN EL TERRENO</vt:lpstr>
      <vt:lpstr>Presentación de PowerPoint</vt:lpstr>
      <vt:lpstr>Presentación de PowerPoint</vt:lpstr>
      <vt:lpstr>Presentación de PowerPoint</vt:lpstr>
      <vt:lpstr>Presentación de PowerPoint</vt:lpstr>
      <vt:lpstr>  ¿CuÁles son los problemas mas relevante para actuar ?  </vt:lpstr>
      <vt:lpstr>¿Como y porque las herramientas?</vt:lpstr>
      <vt:lpstr>Presentación de PowerPoint</vt:lpstr>
      <vt:lpstr>Presentación de PowerPoint</vt:lpstr>
      <vt:lpstr>Presentación de PowerPoint</vt:lpstr>
      <vt:lpstr>INVESTIGAR DESDE LA EMPATIA</vt:lpstr>
      <vt:lpstr>Presentación de PowerPoint</vt:lpstr>
      <vt:lpstr>Diseño de Persona</vt:lpstr>
      <vt:lpstr>Presentación de PowerPoint</vt:lpstr>
      <vt:lpstr>Presentación de PowerPoint</vt:lpstr>
      <vt:lpstr>Presentación de PowerPoint</vt:lpstr>
      <vt:lpstr>Presentación de PowerPoint</vt:lpstr>
      <vt:lpstr>REDEFINIR EL RETO</vt:lpstr>
      <vt:lpstr>Presentación de PowerPoint</vt:lpstr>
      <vt:lpstr>Presentación de PowerPoint</vt:lpstr>
      <vt:lpstr>Presentación de PowerPoint</vt:lpstr>
      <vt:lpstr>Presentación de PowerPoint</vt:lpstr>
      <vt:lpstr>Presentación de PowerPoint</vt:lpstr>
      <vt:lpstr>Presentación de PowerPoint</vt:lpstr>
      <vt:lpstr>Un momento mas…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Anand Ramachandran</dc:creator>
  <cp:lastModifiedBy>Lea Bertrand</cp:lastModifiedBy>
  <cp:revision>614</cp:revision>
  <dcterms:created xsi:type="dcterms:W3CDTF">2017-06-05T17:43:01Z</dcterms:created>
  <dcterms:modified xsi:type="dcterms:W3CDTF">2017-09-15T17:02:24Z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230603944</vt:i4>
  </property>
  <property fmtid="{D5CDD505-2E9C-101B-9397-08002B2CF9AE}" pid="3" name="_NewReviewCycle">
    <vt:lpwstr/>
  </property>
  <property fmtid="{D5CDD505-2E9C-101B-9397-08002B2CF9AE}" pid="4" name="_EmailSubject">
    <vt:lpwstr>Actualización del minisite </vt:lpwstr>
  </property>
  <property fmtid="{D5CDD505-2E9C-101B-9397-08002B2CF9AE}" pid="5" name="_AuthorEmail">
    <vt:lpwstr>lbertrand@OxfamIntermon.org</vt:lpwstr>
  </property>
  <property fmtid="{D5CDD505-2E9C-101B-9397-08002B2CF9AE}" pid="6" name="_AuthorEmailDisplayName">
    <vt:lpwstr>Lea Bertrand</vt:lpwstr>
  </property>
  <property fmtid="{D5CDD505-2E9C-101B-9397-08002B2CF9AE}" pid="7" name="_PreviousAdHocReviewCycleID">
    <vt:i4>367763448</vt:i4>
  </property>
</Properties>
</file>